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92" r:id="rId2"/>
    <p:sldId id="285" r:id="rId3"/>
    <p:sldId id="293" r:id="rId4"/>
    <p:sldId id="294" r:id="rId5"/>
    <p:sldId id="295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AB54"/>
    <a:srgbClr val="F2BE42"/>
    <a:srgbClr val="D06C6A"/>
    <a:srgbClr val="BB6D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3692D-8A5C-8741-AF9B-604DE0D81900}" type="datetimeFigureOut">
              <a:rPr lang="en-US" smtClean="0"/>
              <a:t>4/27/20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463DF-7A41-6343-96E4-1923B7284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86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90AE4-3EEA-7C46-8CC8-371062769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708221-4AE3-D148-BA9E-47440A7B7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8705E-CC27-E441-86AB-0247B1B32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741E-8DC2-204B-B7B4-BD14C812B3A8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B858E-87BC-9448-9C65-3AAD2CEB7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83AA5-5917-5945-BBE4-A72FB3B6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4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031-B030-9C4F-A61C-2D60DF0C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318650-6BEF-9640-8BE8-FEE9C46AE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19C07-4FE3-9B47-9984-70272424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AC4-6A10-1049-80B1-2C16A2FF783A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3669B-C912-5547-AF48-883FABAB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C3B89-2A9E-FB42-B52B-A31DAFB54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5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3B16C2-2373-E44F-9F87-BE3C4FCCC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54CAC-AC36-1749-A3CD-C3C3F4106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F48EE-EA4A-2343-BD7A-BC5B8768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D6A0-D9B9-DB46-9C26-9EAC24C87691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0ADFA-C302-C447-9119-AB5F8A69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67D39-8149-434C-AFD9-8E27B600E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0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78A84-ABE9-1442-A099-E68C55B83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1A41-32D0-B94A-8E4C-97AF610EF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0B1E1-2B50-BA47-B9E7-997E7B5CE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EF42-8DB1-F040-B990-067FAFF4A92D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D6445-B657-2C44-91CD-C475BF1F2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A7A3D-3D6B-6A43-B59B-26879BE6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5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A855E-A5EC-E247-B2EA-E47FE58B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D4157-CD2E-954D-84E8-04665C99A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C9539-2F72-4346-89F4-38EA8CB3F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AD63-ACA2-7A4C-BAC8-26B30291A5ED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78397-5E6E-5F4D-A5C2-6358C56E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2440B-868E-DB44-9EE1-B2D04875A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8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6170-4A84-5D41-93F6-B6D67AA12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B48EC-534A-A249-9802-BA6114D8F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48D8C-1768-5548-824E-4E858F53D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DC5ED-B82D-B94F-A7EB-2C900FF1C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B5C5-6E3B-7A45-BCAA-DAC986C69D1A}" type="datetime1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1D822-C07C-E846-A0ED-8745009B8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FEC16-28E3-604C-B244-4521E2DA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0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DF659-5B64-5945-A11B-33C26CB6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E3C59-0DEE-DC46-AD84-3171C6C6E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AA978-5E5C-C540-A2D7-966C851A2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15DF6D-AC77-604D-B027-622BB1CC0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F451ED-DB3E-5A40-91DE-6C89B1126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ED694-9B6D-CF4F-8BE4-4FBADA124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5BE4-5B57-8E4F-B7FE-AD731313BFF7}" type="datetime1">
              <a:rPr lang="en-US" smtClean="0"/>
              <a:t>4/27/20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CCC9F8-EB97-8542-A8A1-E5AD0F957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7A484-B331-6241-B227-1B70B228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5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05D2E-9DC6-3F45-B2AC-23667C41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CE2F8-AD38-1745-827D-D33AEE64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6F7E-C9F3-F141-9191-BBBCC695D8D6}" type="datetime1">
              <a:rPr lang="en-US" smtClean="0"/>
              <a:t>4/27/20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303E4-1EF0-4B48-825A-2E884728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FA10C-5671-9848-9DEA-CA9DD5EC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6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E2087F-BA9B-5947-96EA-F178DE54C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B756-B402-5441-B70D-A62424722A16}" type="datetime1">
              <a:rPr lang="en-US" smtClean="0"/>
              <a:t>4/27/20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24F309-33A3-7C4F-9EA2-3D70F0B65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297BC-2E5B-E241-A619-C545264CD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299C9-7573-3748-A971-8D18B060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C36FF-48AF-5A45-8B92-26A255458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0B766-4308-3945-9547-ECDAD17CD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A17C1-2CD2-6E45-8FBA-9E7D3BA69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456F-60C3-7A47-92E2-74FF44831B3E}" type="datetime1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7AE07-0AB1-EC47-BAC5-ECCED7A7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F7B26-D234-274B-9C11-A020783AB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7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1BD64-C4D6-6D47-B01E-AB3376F42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6CC26C-05C3-8A43-A198-E0FABBA3A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891C4-100E-6242-9396-029DB89A0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88AF5-EFB5-5440-84AE-9C1D7F43C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C626-81C9-6149-A9CF-7062E2477FBF}" type="datetime1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9CDF0-C3E6-3941-AC64-94F4073A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0CAC1-0459-184C-8859-767BF3AF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4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68138-DB9C-F346-BF8F-BD6BFF6F6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86278-F2D6-E042-A23E-B12065A51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478AD-F822-4940-BBAB-E3FF3BBA6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8C913-2F78-E044-BE92-1968280613B6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02440-839F-8945-9C45-558DB92B9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7871F-205F-D544-B145-6C0A74799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C136-4275-1D43-AD00-C1D3AE190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5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AF9C-7D0A-504E-9CD2-5776E50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teaching and learning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0896-9829-A64B-9D77-B573F1CF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594"/>
            <a:ext cx="10515600" cy="48958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accent1"/>
                </a:solidFill>
              </a:rPr>
              <a:t>How do we best prepare our teaching and learning enterprise for a range of scenarios?</a:t>
            </a:r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i="1" dirty="0"/>
              <a:t>all scenarios</a:t>
            </a:r>
            <a:r>
              <a:rPr lang="en-US" dirty="0"/>
              <a:t>, our goal is that this Fall, with time to prepare, we will deliver learning experiences for our students at a level of excellence that befits MIT’s mission.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Fully in-person teaching in the fall</a:t>
            </a:r>
          </a:p>
          <a:p>
            <a:r>
              <a:rPr lang="en-US" dirty="0"/>
              <a:t>Fully remote teaching in the fall</a:t>
            </a:r>
          </a:p>
          <a:p>
            <a:r>
              <a:rPr lang="en-US" dirty="0"/>
              <a:t>Starting semesters at different times and other “big block” options</a:t>
            </a:r>
          </a:p>
          <a:p>
            <a:r>
              <a:rPr lang="en-US" dirty="0"/>
              <a:t>Some students (esp. international) are remote, others in-person</a:t>
            </a:r>
          </a:p>
          <a:p>
            <a:r>
              <a:rPr lang="en-US" dirty="0"/>
              <a:t>Socially-distanced education “on-campus”  </a:t>
            </a:r>
          </a:p>
          <a:p>
            <a:r>
              <a:rPr lang="en-US" dirty="0"/>
              <a:t>Half the UG students on campus, half the time </a:t>
            </a:r>
          </a:p>
          <a:p>
            <a:r>
              <a:rPr lang="en-US" dirty="0"/>
              <a:t>Moving from “managing” to “thriving”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can we do that is special?</a:t>
            </a:r>
          </a:p>
          <a:p>
            <a:pPr lvl="1"/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11D19-2411-A845-B084-EA65472D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7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AF9C-7D0A-504E-9CD2-5776E50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where we seek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0896-9829-A64B-9D77-B573F1CF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Fully remote teaching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your department’s/program’s plans and how can we help?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 there opportunities to reduce the number of subjects taught without disrupting student fulfillment of requirements?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fraction (or components) of your current learning objectives cannot be achieved remotely?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Some students (especially international) are remote and others are in person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the practical requirements and potential impediments?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11D19-2411-A845-B084-EA65472D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6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AF9C-7D0A-504E-9CD2-5776E50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where we seek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0896-9829-A64B-9D77-B573F1CF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3) Socially-distanced education “on-campus”  </a:t>
            </a:r>
            <a:r>
              <a:rPr lang="en-US" sz="2400" dirty="0"/>
              <a:t>(e.g. if it can be done remotely, it must be done remotely; only lab/project/performance classes on the physical campus, per person limits in classrooms and labs, etc.)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the practical requirements and potential impediments?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How would you operate in these circumstances (without disrupting student schedules, etc.)?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the impacts on students, faculty, and staff?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We are doing a more in-depth analysis of social distancing in teaching spaces (Joe/</a:t>
            </a:r>
            <a:r>
              <a:rPr lang="en-US" b="1" dirty="0" err="1">
                <a:solidFill>
                  <a:srgbClr val="0070C0"/>
                </a:solidFill>
              </a:rPr>
              <a:t>Krystyn</a:t>
            </a:r>
            <a:r>
              <a:rPr lang="en-US" b="1" dirty="0">
                <a:solidFill>
                  <a:srgbClr val="0070C0"/>
                </a:solidFill>
              </a:rPr>
              <a:t>/et al.) for different rooms/labs on campus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11D19-2411-A845-B084-EA65472D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8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AF9C-7D0A-504E-9CD2-5776E50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where we seek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0896-9829-A64B-9D77-B573F1CF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796752" cy="512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3.5) Half the students on campus, half the time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May be feasible from a housing perspective (one UG per room)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When on campus, students participate in formal learning, experiential learning, and activities that REQUIRE the physical spaces on campus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your recommendations for which students to invite when?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How would you operate the non-remote-able components of your curriculum in these circumstances?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the impacts on students, faculty and staff?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11D19-2411-A845-B084-EA65472D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F0E72B-19E0-0E4A-A131-715B21088F05}"/>
              </a:ext>
            </a:extLst>
          </p:cNvPr>
          <p:cNvSpPr/>
          <p:nvPr/>
        </p:nvSpPr>
        <p:spPr>
          <a:xfrm>
            <a:off x="1886607" y="3524975"/>
            <a:ext cx="8418786" cy="830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All instruction that can be remote, remains remote and spans full semester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046B9C-B360-124B-B4B7-32A1E9912420}"/>
              </a:ext>
            </a:extLst>
          </p:cNvPr>
          <p:cNvSpPr/>
          <p:nvPr/>
        </p:nvSpPr>
        <p:spPr>
          <a:xfrm>
            <a:off x="1886607" y="4414644"/>
            <a:ext cx="3794235" cy="388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Half the students on physical campus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0973E2-0430-D54F-9E39-FD66E6B643E1}"/>
              </a:ext>
            </a:extLst>
          </p:cNvPr>
          <p:cNvSpPr/>
          <p:nvPr/>
        </p:nvSpPr>
        <p:spPr>
          <a:xfrm>
            <a:off x="6511158" y="4414644"/>
            <a:ext cx="3794235" cy="388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Half the students on physical campus</a:t>
            </a:r>
          </a:p>
        </p:txBody>
      </p:sp>
    </p:spTree>
    <p:extLst>
      <p:ext uri="{BB962C8B-B14F-4D97-AF65-F5344CB8AC3E}">
        <p14:creationId xmlns:p14="http://schemas.microsoft.com/office/powerpoint/2010/main" val="323297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AF9C-7D0A-504E-9CD2-5776E50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where we seek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0896-9829-A64B-9D77-B573F1CF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796752" cy="512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3.75) THREE semesters next year, possibly running from September </a:t>
            </a:r>
            <a:r>
              <a:rPr lang="en-US"/>
              <a:t>through June, </a:t>
            </a:r>
            <a:r>
              <a:rPr lang="en-US" dirty="0"/>
              <a:t>each student on-campus for TWO, remote for the third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May be feasible from a housing perspective with rental spaces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When on campus, students participate in formal learning, experiential learning, and activities that REQUIRE the physical spaces on campus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Do you have feedback on options for which students to have on-campus when?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How would you operate the non-remote-able components of your curriculum in these circumstances?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are the impacts on students, faculty and staff?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11D19-2411-A845-B084-EA65472D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0973E2-0430-D54F-9E39-FD66E6B643E1}"/>
              </a:ext>
            </a:extLst>
          </p:cNvPr>
          <p:cNvSpPr/>
          <p:nvPr/>
        </p:nvSpPr>
        <p:spPr>
          <a:xfrm>
            <a:off x="3645776" y="3567975"/>
            <a:ext cx="1903687" cy="4013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2/3 of class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CEC583-04D9-8A4D-824B-87F125F76F97}"/>
              </a:ext>
            </a:extLst>
          </p:cNvPr>
          <p:cNvSpPr/>
          <p:nvPr/>
        </p:nvSpPr>
        <p:spPr>
          <a:xfrm>
            <a:off x="5795141" y="3567975"/>
            <a:ext cx="1903687" cy="40133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2/3 of class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7646AF-F50B-F740-9F0A-C07547E87095}"/>
              </a:ext>
            </a:extLst>
          </p:cNvPr>
          <p:cNvSpPr/>
          <p:nvPr/>
        </p:nvSpPr>
        <p:spPr>
          <a:xfrm>
            <a:off x="7944506" y="3578487"/>
            <a:ext cx="1903687" cy="3908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2/3 of class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FC62D7-0A45-AE45-85B8-A1110F1C2E07}"/>
              </a:ext>
            </a:extLst>
          </p:cNvPr>
          <p:cNvSpPr/>
          <p:nvPr/>
        </p:nvSpPr>
        <p:spPr>
          <a:xfrm>
            <a:off x="3645776" y="4077727"/>
            <a:ext cx="1903687" cy="4013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3/4 of class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DFCC76-6AEA-9C4A-9B8B-128705218CD6}"/>
              </a:ext>
            </a:extLst>
          </p:cNvPr>
          <p:cNvSpPr/>
          <p:nvPr/>
        </p:nvSpPr>
        <p:spPr>
          <a:xfrm>
            <a:off x="5795141" y="4077727"/>
            <a:ext cx="1903687" cy="40133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1/2 of class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A11E83-7FDC-0E4E-AC80-3F00E8CF376F}"/>
              </a:ext>
            </a:extLst>
          </p:cNvPr>
          <p:cNvSpPr/>
          <p:nvPr/>
        </p:nvSpPr>
        <p:spPr>
          <a:xfrm>
            <a:off x="7944506" y="4088239"/>
            <a:ext cx="1903687" cy="3908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3/4 of class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EE7902-E533-DB43-9857-538F4C464EED}"/>
              </a:ext>
            </a:extLst>
          </p:cNvPr>
          <p:cNvSpPr txBox="1"/>
          <p:nvPr/>
        </p:nvSpPr>
        <p:spPr>
          <a:xfrm>
            <a:off x="2248791" y="3552132"/>
            <a:ext cx="1396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For example:</a:t>
            </a:r>
          </a:p>
          <a:p>
            <a:pPr algn="r"/>
            <a:endParaRPr lang="en-US" dirty="0"/>
          </a:p>
          <a:p>
            <a:pPr algn="r"/>
            <a:r>
              <a:rPr lang="en-US" dirty="0"/>
              <a:t>Or:</a:t>
            </a:r>
          </a:p>
        </p:txBody>
      </p:sp>
    </p:spTree>
    <p:extLst>
      <p:ext uri="{BB962C8B-B14F-4D97-AF65-F5344CB8AC3E}">
        <p14:creationId xmlns:p14="http://schemas.microsoft.com/office/powerpoint/2010/main" val="220597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AF9C-7D0A-504E-9CD2-5776E50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Moving from “managing” to “thriving”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0896-9829-A64B-9D77-B573F1CF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4) What other ideas do you have for offering unique learning opportunities in the time of COVID?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Department/program specific?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Broader and potentially MIT-wide?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For example, one idea if all classes are online, is to create a special overlay: a 12-unit class that many students take that is focused on COVID-19, where 50 individual faculty across MIT then have “break-out room” classes on different topics/approaches, but maybe one common lecture per week on broad topics.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What major/minor/GIR requirements might a “breakout room” like this be used to satisfy in your department?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11D19-2411-A845-B084-EA65472D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9C136-4275-1D43-AD00-C1D3AE1900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9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684</Words>
  <Application>Microsoft Macintosh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COVID teaching and learning examples</vt:lpstr>
      <vt:lpstr>Scenarios where we seek input</vt:lpstr>
      <vt:lpstr>Scenarios where we seek input</vt:lpstr>
      <vt:lpstr>Scenarios where we seek input</vt:lpstr>
      <vt:lpstr>Scenarios where we seek input</vt:lpstr>
      <vt:lpstr>Moving from “managing” to “thriving”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2020 status update for CSAIL PIs</dc:title>
  <dc:creator>Ian A Waitz</dc:creator>
  <cp:lastModifiedBy>Ian A Waitz</cp:lastModifiedBy>
  <cp:revision>47</cp:revision>
  <dcterms:created xsi:type="dcterms:W3CDTF">2020-04-16T14:39:55Z</dcterms:created>
  <dcterms:modified xsi:type="dcterms:W3CDTF">2020-04-27T11:46:31Z</dcterms:modified>
</cp:coreProperties>
</file>