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tags/tag7.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48" r:id="rId1"/>
    <p:sldMasterId id="2147483660" r:id="rId2"/>
  </p:sldMasterIdLst>
  <p:notesMasterIdLst>
    <p:notesMasterId r:id="rId7"/>
  </p:notesMasterIdLst>
  <p:sldIdLst>
    <p:sldId id="346" r:id="rId3"/>
    <p:sldId id="1195" r:id="rId4"/>
    <p:sldId id="256" r:id="rId5"/>
    <p:sldId id="119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6C6A"/>
    <a:srgbClr val="F2BE42"/>
    <a:srgbClr val="7EAB54"/>
    <a:srgbClr val="BB6D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384"/>
    <p:restoredTop sz="93341"/>
  </p:normalViewPr>
  <p:slideViewPr>
    <p:cSldViewPr snapToGrid="0" snapToObjects="1">
      <p:cViewPr varScale="1">
        <p:scale>
          <a:sx n="63" d="100"/>
          <a:sy n="63" d="100"/>
        </p:scale>
        <p:origin x="102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83692D-8A5C-8741-AF9B-604DE0D81900}" type="datetimeFigureOut">
              <a:rPr lang="en-US" smtClean="0"/>
              <a:t>5/18/20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3463DF-7A41-6343-96E4-1923B7284E6A}" type="slidenum">
              <a:rPr lang="en-US" smtClean="0"/>
              <a:t>‹#›</a:t>
            </a:fld>
            <a:endParaRPr lang="en-US"/>
          </a:p>
        </p:txBody>
      </p:sp>
    </p:spTree>
    <p:extLst>
      <p:ext uri="{BB962C8B-B14F-4D97-AF65-F5344CB8AC3E}">
        <p14:creationId xmlns:p14="http://schemas.microsoft.com/office/powerpoint/2010/main" val="1832986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4D82EB-DBCB-4443-939A-FF17D90C4089}" type="slidenum">
              <a:rPr lang="en-US" smtClean="0"/>
              <a:t>3</a:t>
            </a:fld>
            <a:endParaRPr lang="en-US"/>
          </a:p>
        </p:txBody>
      </p:sp>
    </p:spTree>
    <p:extLst>
      <p:ext uri="{BB962C8B-B14F-4D97-AF65-F5344CB8AC3E}">
        <p14:creationId xmlns:p14="http://schemas.microsoft.com/office/powerpoint/2010/main" val="2004014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E01B5AB-6409-4D40-9CDE-AEC7CD23247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895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2.emf"/><Relationship Id="rId5" Type="http://schemas.openxmlformats.org/officeDocument/2006/relationships/oleObject" Target="../embeddings/oleObject3.bin"/><Relationship Id="rId4"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90AE4-3EEA-7C46-8CC8-3710627694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D708221-4AE3-D148-BA9E-47440A7B78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C8705E-CC27-E441-86AB-0247B1B32C1C}"/>
              </a:ext>
            </a:extLst>
          </p:cNvPr>
          <p:cNvSpPr>
            <a:spLocks noGrp="1"/>
          </p:cNvSpPr>
          <p:nvPr>
            <p:ph type="dt" sz="half" idx="10"/>
          </p:nvPr>
        </p:nvSpPr>
        <p:spPr/>
        <p:txBody>
          <a:bodyPr/>
          <a:lstStyle/>
          <a:p>
            <a:fld id="{BB70741E-8DC2-204B-B7B4-BD14C812B3A8}" type="datetime1">
              <a:rPr lang="en-US" smtClean="0"/>
              <a:t>5/18/20</a:t>
            </a:fld>
            <a:endParaRPr lang="en-US"/>
          </a:p>
        </p:txBody>
      </p:sp>
      <p:sp>
        <p:nvSpPr>
          <p:cNvPr id="5" name="Footer Placeholder 4">
            <a:extLst>
              <a:ext uri="{FF2B5EF4-FFF2-40B4-BE49-F238E27FC236}">
                <a16:creationId xmlns:a16="http://schemas.microsoft.com/office/drawing/2014/main" id="{4D7B858E-87BC-9448-9C65-3AAD2CEB76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983AA5-5917-5945-BBE4-A72FB3B6332B}"/>
              </a:ext>
            </a:extLst>
          </p:cNvPr>
          <p:cNvSpPr>
            <a:spLocks noGrp="1"/>
          </p:cNvSpPr>
          <p:nvPr>
            <p:ph type="sldNum" sz="quarter" idx="12"/>
          </p:nvPr>
        </p:nvSpPr>
        <p:spPr/>
        <p:txBody>
          <a:bodyPr/>
          <a:lstStyle/>
          <a:p>
            <a:fld id="{1B89C136-4275-1D43-AD00-C1D3AE1900FF}" type="slidenum">
              <a:rPr lang="en-US" smtClean="0"/>
              <a:t>‹#›</a:t>
            </a:fld>
            <a:endParaRPr lang="en-US"/>
          </a:p>
        </p:txBody>
      </p:sp>
    </p:spTree>
    <p:extLst>
      <p:ext uri="{BB962C8B-B14F-4D97-AF65-F5344CB8AC3E}">
        <p14:creationId xmlns:p14="http://schemas.microsoft.com/office/powerpoint/2010/main" val="3315840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FB031-B030-9C4F-A61C-2D60DF0C72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318650-6BEF-9640-8BE8-FEE9C46AED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719C07-4FE3-9B47-9984-70272424DA18}"/>
              </a:ext>
            </a:extLst>
          </p:cNvPr>
          <p:cNvSpPr>
            <a:spLocks noGrp="1"/>
          </p:cNvSpPr>
          <p:nvPr>
            <p:ph type="dt" sz="half" idx="10"/>
          </p:nvPr>
        </p:nvSpPr>
        <p:spPr/>
        <p:txBody>
          <a:bodyPr/>
          <a:lstStyle/>
          <a:p>
            <a:fld id="{C2CE3AC4-6A10-1049-80B1-2C16A2FF783A}" type="datetime1">
              <a:rPr lang="en-US" smtClean="0"/>
              <a:t>5/18/20</a:t>
            </a:fld>
            <a:endParaRPr lang="en-US"/>
          </a:p>
        </p:txBody>
      </p:sp>
      <p:sp>
        <p:nvSpPr>
          <p:cNvPr id="5" name="Footer Placeholder 4">
            <a:extLst>
              <a:ext uri="{FF2B5EF4-FFF2-40B4-BE49-F238E27FC236}">
                <a16:creationId xmlns:a16="http://schemas.microsoft.com/office/drawing/2014/main" id="{B5C3669B-C912-5547-AF48-883FABABA8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AC3B89-2A9E-FB42-B52B-A31DAFB549B2}"/>
              </a:ext>
            </a:extLst>
          </p:cNvPr>
          <p:cNvSpPr>
            <a:spLocks noGrp="1"/>
          </p:cNvSpPr>
          <p:nvPr>
            <p:ph type="sldNum" sz="quarter" idx="12"/>
          </p:nvPr>
        </p:nvSpPr>
        <p:spPr/>
        <p:txBody>
          <a:bodyPr/>
          <a:lstStyle/>
          <a:p>
            <a:fld id="{1B89C136-4275-1D43-AD00-C1D3AE1900FF}" type="slidenum">
              <a:rPr lang="en-US" smtClean="0"/>
              <a:t>‹#›</a:t>
            </a:fld>
            <a:endParaRPr lang="en-US"/>
          </a:p>
        </p:txBody>
      </p:sp>
    </p:spTree>
    <p:extLst>
      <p:ext uri="{BB962C8B-B14F-4D97-AF65-F5344CB8AC3E}">
        <p14:creationId xmlns:p14="http://schemas.microsoft.com/office/powerpoint/2010/main" val="1721558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3B16C2-2373-E44F-9F87-BE3C4FCCCC5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E154CAC-AC36-1749-A3CD-C3C3F4106D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CF48EE-EA4A-2343-BD7A-BC5B87686AAE}"/>
              </a:ext>
            </a:extLst>
          </p:cNvPr>
          <p:cNvSpPr>
            <a:spLocks noGrp="1"/>
          </p:cNvSpPr>
          <p:nvPr>
            <p:ph type="dt" sz="half" idx="10"/>
          </p:nvPr>
        </p:nvSpPr>
        <p:spPr/>
        <p:txBody>
          <a:bodyPr/>
          <a:lstStyle/>
          <a:p>
            <a:fld id="{85BCD6A0-D9B9-DB46-9C26-9EAC24C87691}" type="datetime1">
              <a:rPr lang="en-US" smtClean="0"/>
              <a:t>5/18/20</a:t>
            </a:fld>
            <a:endParaRPr lang="en-US"/>
          </a:p>
        </p:txBody>
      </p:sp>
      <p:sp>
        <p:nvSpPr>
          <p:cNvPr id="5" name="Footer Placeholder 4">
            <a:extLst>
              <a:ext uri="{FF2B5EF4-FFF2-40B4-BE49-F238E27FC236}">
                <a16:creationId xmlns:a16="http://schemas.microsoft.com/office/drawing/2014/main" id="{4570ADFA-C302-C447-9119-AB5F8A69B8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C67D39-8149-434C-AFD9-8E27B600EA98}"/>
              </a:ext>
            </a:extLst>
          </p:cNvPr>
          <p:cNvSpPr>
            <a:spLocks noGrp="1"/>
          </p:cNvSpPr>
          <p:nvPr>
            <p:ph type="sldNum" sz="quarter" idx="12"/>
          </p:nvPr>
        </p:nvSpPr>
        <p:spPr/>
        <p:txBody>
          <a:bodyPr/>
          <a:lstStyle/>
          <a:p>
            <a:fld id="{1B89C136-4275-1D43-AD00-C1D3AE1900FF}" type="slidenum">
              <a:rPr lang="en-US" smtClean="0"/>
              <a:t>‹#›</a:t>
            </a:fld>
            <a:endParaRPr lang="en-US"/>
          </a:p>
        </p:txBody>
      </p:sp>
    </p:spTree>
    <p:extLst>
      <p:ext uri="{BB962C8B-B14F-4D97-AF65-F5344CB8AC3E}">
        <p14:creationId xmlns:p14="http://schemas.microsoft.com/office/powerpoint/2010/main" val="1818808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Cover Page">
    <p:bg>
      <p:bgPr>
        <a:solidFill>
          <a:srgbClr val="A31F34"/>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358925"/>
            <a:ext cx="6489211" cy="2742289"/>
          </a:xfrm>
        </p:spPr>
        <p:txBody>
          <a:bodyPr/>
          <a:lstStyle>
            <a:lvl1pPr>
              <a:lnSpc>
                <a:spcPct val="90000"/>
              </a:lnSpc>
              <a:defRPr sz="6600" kern="100" cap="none" spc="-200" baseline="0">
                <a:solidFill>
                  <a:schemeClr val="bg1"/>
                </a:solidFill>
              </a:defRPr>
            </a:lvl1pPr>
          </a:lstStyle>
          <a:p>
            <a:r>
              <a:rPr lang="en-US" dirty="0"/>
              <a:t>add </a:t>
            </a:r>
            <a:r>
              <a:rPr lang="en-US" dirty="0" err="1"/>
              <a:t>slidedoc</a:t>
            </a:r>
            <a:r>
              <a:rPr lang="en-US" dirty="0"/>
              <a:t> title</a:t>
            </a:r>
          </a:p>
        </p:txBody>
      </p:sp>
    </p:spTree>
    <p:extLst>
      <p:ext uri="{BB962C8B-B14F-4D97-AF65-F5344CB8AC3E}">
        <p14:creationId xmlns:p14="http://schemas.microsoft.com/office/powerpoint/2010/main" val="28643980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1">
    <p:bg>
      <p:bgRef idx="1001">
        <a:schemeClr val="bg1"/>
      </p:bgRef>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75B51D5D-35FB-43CC-8774-D033DD416AB6}"/>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82" name="think-cell Slide" r:id="rId5" imgW="631" imgH="631" progId="TCLayout.ActiveDocument.1">
                  <p:embed/>
                </p:oleObj>
              </mc:Choice>
              <mc:Fallback>
                <p:oleObj name="think-cell Slide" r:id="rId5" imgW="631" imgH="631" progId="TCLayout.ActiveDocument.1">
                  <p:embed/>
                  <p:pic>
                    <p:nvPicPr>
                      <p:cNvPr id="5" name="Object 4" hidden="1">
                        <a:extLst>
                          <a:ext uri="{FF2B5EF4-FFF2-40B4-BE49-F238E27FC236}">
                            <a16:creationId xmlns:a16="http://schemas.microsoft.com/office/drawing/2014/main" id="{75B51D5D-35FB-43CC-8774-D033DD416AB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E676CBC-2D04-4284-9873-F7BF6795AD77}"/>
              </a:ext>
            </a:extLst>
          </p:cNvPr>
          <p:cNvSpPr/>
          <p:nvPr userDrawn="1">
            <p:custDataLst>
              <p:tags r:id="rId3"/>
            </p:custDataLst>
          </p:nvPr>
        </p:nvSpPr>
        <p:spPr>
          <a:xfrm>
            <a:off x="0" y="0"/>
            <a:ext cx="158750" cy="158750"/>
          </a:xfrm>
          <a:prstGeom prst="rect">
            <a:avLst/>
          </a:prstGeom>
          <a:solidFill>
            <a:schemeClr val="accent2"/>
          </a:solidFill>
          <a:ln>
            <a:noFill/>
          </a:ln>
          <a:effectLst>
            <a:outerShdw dist="38100" dir="5400000" algn="t" rotWithShape="0">
              <a:schemeClr val="bg2">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lnSpc>
                <a:spcPct val="95000"/>
              </a:lnSpc>
            </a:pPr>
            <a:endParaRPr lang="en-US" sz="3200" b="1" i="0" baseline="0" dirty="0">
              <a:solidFill>
                <a:schemeClr val="tx2"/>
              </a:solidFill>
              <a:latin typeface="Corbel" panose="020B0503020204020204" pitchFamily="34" charset="0"/>
              <a:ea typeface="+mj-ea"/>
              <a:cs typeface="+mj-cs"/>
              <a:sym typeface="Corbel" panose="020B0503020204020204" pitchFamily="34" charset="0"/>
            </a:endParaRPr>
          </a:p>
        </p:txBody>
      </p:sp>
      <p:sp>
        <p:nvSpPr>
          <p:cNvPr id="2" name="Title 1"/>
          <p:cNvSpPr>
            <a:spLocks noGrp="1"/>
          </p:cNvSpPr>
          <p:nvPr>
            <p:ph type="title"/>
          </p:nvPr>
        </p:nvSpPr>
        <p:spPr/>
        <p:txBody>
          <a:bodyPr/>
          <a:lstStyle>
            <a:lvl1pPr>
              <a:defRPr sz="3200"/>
            </a:lvl1pPr>
          </a:lstStyle>
          <a:p>
            <a:r>
              <a:rPr lang="en-US" dirty="0"/>
              <a:t>Click to edit Master title style</a:t>
            </a:r>
          </a:p>
        </p:txBody>
      </p:sp>
      <p:sp>
        <p:nvSpPr>
          <p:cNvPr id="3" name="Content Placeholder 2"/>
          <p:cNvSpPr>
            <a:spLocks noGrp="1"/>
          </p:cNvSpPr>
          <p:nvPr>
            <p:ph idx="1" hasCustomPrompt="1"/>
          </p:nvPr>
        </p:nvSpPr>
        <p:spPr>
          <a:xfrm>
            <a:off x="5105437" y="685800"/>
            <a:ext cx="6476963" cy="5638800"/>
          </a:xfrm>
          <a:prstGeom prst="rect">
            <a:avLst/>
          </a:prstGeom>
        </p:spPr>
        <p:txBody>
          <a:bodyPr/>
          <a:lstStyle>
            <a:lvl1pPr>
              <a:lnSpc>
                <a:spcPct val="100000"/>
              </a:lnSpc>
              <a:spcBef>
                <a:spcPts val="0"/>
              </a:spcBef>
              <a:spcAft>
                <a:spcPts val="600"/>
              </a:spcAft>
              <a:defRPr/>
            </a:lvl1pPr>
            <a:lvl2pPr marL="228600" indent="-228600">
              <a:lnSpc>
                <a:spcPct val="100000"/>
              </a:lnSpc>
              <a:spcBef>
                <a:spcPts val="0"/>
              </a:spcBef>
              <a:spcAft>
                <a:spcPts val="600"/>
              </a:spcAft>
              <a:buFont typeface="Arial" panose="020B0604020202020204" pitchFamily="34" charset="0"/>
              <a:buChar char="•"/>
              <a:defRPr sz="2400">
                <a:solidFill>
                  <a:schemeClr val="tx1"/>
                </a:solidFill>
              </a:defRPr>
            </a:lvl2pPr>
            <a:lvl3pPr marL="457200" marR="0" indent="-2286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sz="2200" b="0">
                <a:solidFill>
                  <a:schemeClr val="tx1"/>
                </a:solidFill>
              </a:defRPr>
            </a:lvl3pPr>
            <a:lvl4pPr marL="627063" indent="-166688">
              <a:buFont typeface="Arial" panose="020B0604020202020204" pitchFamily="34" charset="0"/>
              <a:buChar char="•"/>
              <a:defRPr sz="2000"/>
            </a:lvl4pPr>
            <a:lvl5pPr marL="460375" indent="-228600">
              <a:defRPr/>
            </a:lvl5pPr>
          </a:lstStyle>
          <a:p>
            <a:pPr lvl="1"/>
            <a:r>
              <a:rPr lang="en-US" dirty="0"/>
              <a:t>First level</a:t>
            </a:r>
          </a:p>
          <a:p>
            <a:pPr lvl="2"/>
            <a:r>
              <a:rPr lang="en-US" dirty="0"/>
              <a:t>Second level</a:t>
            </a:r>
          </a:p>
          <a:p>
            <a:pPr lvl="3"/>
            <a:r>
              <a:rPr lang="en-US" dirty="0"/>
              <a:t>X</a:t>
            </a:r>
          </a:p>
        </p:txBody>
      </p:sp>
    </p:spTree>
    <p:extLst>
      <p:ext uri="{BB962C8B-B14F-4D97-AF65-F5344CB8AC3E}">
        <p14:creationId xmlns:p14="http://schemas.microsoft.com/office/powerpoint/2010/main" val="2749545878"/>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1">
    <p:bg>
      <p:bgRef idx="1001">
        <a:schemeClr val="bg1"/>
      </p:bgRef>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75B51D5D-35FB-43CC-8774-D033DD416AB6}"/>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06" name="think-cell Slide" r:id="rId5" imgW="631" imgH="631" progId="TCLayout.ActiveDocument.1">
                  <p:embed/>
                </p:oleObj>
              </mc:Choice>
              <mc:Fallback>
                <p:oleObj name="think-cell Slide" r:id="rId5" imgW="631" imgH="631" progId="TCLayout.ActiveDocument.1">
                  <p:embed/>
                  <p:pic>
                    <p:nvPicPr>
                      <p:cNvPr id="5" name="Object 4" hidden="1">
                        <a:extLst>
                          <a:ext uri="{FF2B5EF4-FFF2-40B4-BE49-F238E27FC236}">
                            <a16:creationId xmlns:a16="http://schemas.microsoft.com/office/drawing/2014/main" id="{75B51D5D-35FB-43CC-8774-D033DD416AB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E676CBC-2D04-4284-9873-F7BF6795AD77}"/>
              </a:ext>
            </a:extLst>
          </p:cNvPr>
          <p:cNvSpPr/>
          <p:nvPr userDrawn="1">
            <p:custDataLst>
              <p:tags r:id="rId3"/>
            </p:custDataLst>
          </p:nvPr>
        </p:nvSpPr>
        <p:spPr>
          <a:xfrm>
            <a:off x="0" y="0"/>
            <a:ext cx="158750" cy="158750"/>
          </a:xfrm>
          <a:prstGeom prst="rect">
            <a:avLst/>
          </a:prstGeom>
          <a:solidFill>
            <a:schemeClr val="accent2"/>
          </a:solidFill>
          <a:ln>
            <a:noFill/>
          </a:ln>
          <a:effectLst>
            <a:outerShdw dist="38100" dir="5400000" algn="t" rotWithShape="0">
              <a:schemeClr val="bg2">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lnSpc>
                <a:spcPct val="95000"/>
              </a:lnSpc>
            </a:pPr>
            <a:endParaRPr lang="en-US" sz="2800" b="1" i="0" baseline="0" dirty="0">
              <a:solidFill>
                <a:schemeClr val="tx2"/>
              </a:solidFill>
              <a:latin typeface="Corbel" panose="020B0503020204020204" pitchFamily="34" charset="0"/>
              <a:ea typeface="+mj-ea"/>
              <a:cs typeface="+mj-cs"/>
              <a:sym typeface="Corbel" panose="020B0503020204020204" pitchFamily="34" charset="0"/>
            </a:endParaRPr>
          </a:p>
        </p:txBody>
      </p:sp>
      <p:sp>
        <p:nvSpPr>
          <p:cNvPr id="2" name="Title 1"/>
          <p:cNvSpPr>
            <a:spLocks noGrp="1"/>
          </p:cNvSpPr>
          <p:nvPr>
            <p:ph type="title"/>
          </p:nvPr>
        </p:nvSpPr>
        <p:spPr>
          <a:xfrm>
            <a:off x="0" y="0"/>
            <a:ext cx="12192000" cy="686342"/>
          </a:xfrm>
        </p:spPr>
        <p:txBody>
          <a:bodyPr lIns="182880" tIns="182880" rIns="182880" bIns="91440"/>
          <a:lstStyle>
            <a:lvl1pPr>
              <a:defRPr sz="2800"/>
            </a:lvl1pPr>
          </a:lstStyle>
          <a:p>
            <a:r>
              <a:rPr lang="en-US" dirty="0"/>
              <a:t>Click to edit Master title style</a:t>
            </a:r>
          </a:p>
        </p:txBody>
      </p:sp>
      <p:sp>
        <p:nvSpPr>
          <p:cNvPr id="3" name="Content Placeholder 2"/>
          <p:cNvSpPr>
            <a:spLocks noGrp="1"/>
          </p:cNvSpPr>
          <p:nvPr>
            <p:ph idx="1" hasCustomPrompt="1"/>
          </p:nvPr>
        </p:nvSpPr>
        <p:spPr>
          <a:xfrm>
            <a:off x="381000" y="1262540"/>
            <a:ext cx="11430000" cy="5213757"/>
          </a:xfrm>
          <a:prstGeom prst="rect">
            <a:avLst/>
          </a:prstGeom>
        </p:spPr>
        <p:txBody>
          <a:bodyPr/>
          <a:lstStyle>
            <a:lvl1pPr>
              <a:lnSpc>
                <a:spcPct val="100000"/>
              </a:lnSpc>
              <a:spcBef>
                <a:spcPts val="0"/>
              </a:spcBef>
              <a:spcAft>
                <a:spcPts val="600"/>
              </a:spcAft>
              <a:defRPr/>
            </a:lvl1pPr>
            <a:lvl2pPr marL="228600" indent="-228600">
              <a:lnSpc>
                <a:spcPct val="100000"/>
              </a:lnSpc>
              <a:spcBef>
                <a:spcPts val="0"/>
              </a:spcBef>
              <a:spcAft>
                <a:spcPts val="600"/>
              </a:spcAft>
              <a:buFont typeface="Arial" panose="020B0604020202020204" pitchFamily="34" charset="0"/>
              <a:buChar char="•"/>
              <a:defRPr sz="2400">
                <a:solidFill>
                  <a:schemeClr val="tx1"/>
                </a:solidFill>
              </a:defRPr>
            </a:lvl2pPr>
            <a:lvl3pPr marL="457200" marR="0" indent="-2286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sz="2200" b="0">
                <a:solidFill>
                  <a:schemeClr val="tx1"/>
                </a:solidFill>
              </a:defRPr>
            </a:lvl3pPr>
            <a:lvl4pPr marL="627063" indent="-166688">
              <a:buFont typeface="Arial" panose="020B0604020202020204" pitchFamily="34" charset="0"/>
              <a:buChar char="•"/>
              <a:defRPr sz="2000"/>
            </a:lvl4pPr>
            <a:lvl5pPr marL="460375" indent="-228600">
              <a:defRPr/>
            </a:lvl5pPr>
          </a:lstStyle>
          <a:p>
            <a:pPr lvl="1"/>
            <a:r>
              <a:rPr lang="en-US" dirty="0"/>
              <a:t>First level</a:t>
            </a:r>
          </a:p>
          <a:p>
            <a:pPr lvl="2"/>
            <a:r>
              <a:rPr lang="en-US" dirty="0"/>
              <a:t>Second level</a:t>
            </a:r>
          </a:p>
          <a:p>
            <a:pPr lvl="3"/>
            <a:r>
              <a:rPr lang="en-US" dirty="0"/>
              <a:t>X</a:t>
            </a:r>
          </a:p>
        </p:txBody>
      </p:sp>
    </p:spTree>
    <p:extLst>
      <p:ext uri="{BB962C8B-B14F-4D97-AF65-F5344CB8AC3E}">
        <p14:creationId xmlns:p14="http://schemas.microsoft.com/office/powerpoint/2010/main" val="673522754"/>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Hal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4" name="Content Placeholder 2"/>
          <p:cNvSpPr>
            <a:spLocks noGrp="1"/>
          </p:cNvSpPr>
          <p:nvPr>
            <p:ph idx="1"/>
          </p:nvPr>
        </p:nvSpPr>
        <p:spPr>
          <a:xfrm>
            <a:off x="5103448" y="3429000"/>
            <a:ext cx="3095673" cy="27495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0"/>
          </p:nvPr>
        </p:nvSpPr>
        <p:spPr>
          <a:xfrm>
            <a:off x="8471877" y="3429000"/>
            <a:ext cx="3110523" cy="27495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11"/>
          </p:nvPr>
        </p:nvSpPr>
        <p:spPr>
          <a:xfrm>
            <a:off x="1735017" y="3429000"/>
            <a:ext cx="3095673" cy="27495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25771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14962695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2_Blank">
    <p:spTree>
      <p:nvGrpSpPr>
        <p:cNvPr id="1" name=""/>
        <p:cNvGrpSpPr/>
        <p:nvPr/>
      </p:nvGrpSpPr>
      <p:grpSpPr>
        <a:xfrm>
          <a:off x="0" y="0"/>
          <a:ext cx="0" cy="0"/>
          <a:chOff x="0" y="0"/>
          <a:chExt cx="0" cy="0"/>
        </a:xfrm>
      </p:grpSpPr>
      <p:sp>
        <p:nvSpPr>
          <p:cNvPr id="9" name="Content Placeholder 2"/>
          <p:cNvSpPr>
            <a:spLocks noGrp="1"/>
          </p:cNvSpPr>
          <p:nvPr>
            <p:ph idx="1"/>
          </p:nvPr>
        </p:nvSpPr>
        <p:spPr>
          <a:xfrm>
            <a:off x="262465" y="329185"/>
            <a:ext cx="7608424" cy="5919216"/>
          </a:xfrm>
        </p:spPr>
        <p:txBody>
          <a:bodyPr>
            <a:normAutofit/>
          </a:bodyPr>
          <a:lstStyle>
            <a:lvl1pPr>
              <a:defRPr sz="2000"/>
            </a:lvl1pPr>
            <a:lvl2pPr>
              <a:defRPr sz="1800"/>
            </a:lvl2pPr>
            <a:lvl3pPr>
              <a:defRPr sz="1600"/>
            </a:lvl3pPr>
            <a:lvl4pPr>
              <a:defRPr sz="14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42389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974092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8021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78A84-ABE9-1442-A099-E68C55B838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711A41-32D0-B94A-8E4C-97AF610EFE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10B1E1-2B50-BA47-B9E7-997E7B5CEE21}"/>
              </a:ext>
            </a:extLst>
          </p:cNvPr>
          <p:cNvSpPr>
            <a:spLocks noGrp="1"/>
          </p:cNvSpPr>
          <p:nvPr>
            <p:ph type="dt" sz="half" idx="10"/>
          </p:nvPr>
        </p:nvSpPr>
        <p:spPr/>
        <p:txBody>
          <a:bodyPr/>
          <a:lstStyle/>
          <a:p>
            <a:fld id="{0BA0EF42-8DB1-F040-B990-067FAFF4A92D}" type="datetime1">
              <a:rPr lang="en-US" smtClean="0"/>
              <a:t>5/18/20</a:t>
            </a:fld>
            <a:endParaRPr lang="en-US"/>
          </a:p>
        </p:txBody>
      </p:sp>
      <p:sp>
        <p:nvSpPr>
          <p:cNvPr id="5" name="Footer Placeholder 4">
            <a:extLst>
              <a:ext uri="{FF2B5EF4-FFF2-40B4-BE49-F238E27FC236}">
                <a16:creationId xmlns:a16="http://schemas.microsoft.com/office/drawing/2014/main" id="{290D6445-B657-2C44-91CD-C475BF1F25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0A7A3D-3D6B-6A43-B59B-26879BE6920B}"/>
              </a:ext>
            </a:extLst>
          </p:cNvPr>
          <p:cNvSpPr>
            <a:spLocks noGrp="1"/>
          </p:cNvSpPr>
          <p:nvPr>
            <p:ph type="sldNum" sz="quarter" idx="12"/>
          </p:nvPr>
        </p:nvSpPr>
        <p:spPr/>
        <p:txBody>
          <a:bodyPr/>
          <a:lstStyle/>
          <a:p>
            <a:fld id="{1B89C136-4275-1D43-AD00-C1D3AE1900FF}" type="slidenum">
              <a:rPr lang="en-US" smtClean="0"/>
              <a:t>‹#›</a:t>
            </a:fld>
            <a:endParaRPr lang="en-US"/>
          </a:p>
        </p:txBody>
      </p:sp>
    </p:spTree>
    <p:extLst>
      <p:ext uri="{BB962C8B-B14F-4D97-AF65-F5344CB8AC3E}">
        <p14:creationId xmlns:p14="http://schemas.microsoft.com/office/powerpoint/2010/main" val="38866574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6_Chapter Header">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312401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A855E-A5EC-E247-B2EA-E47FE58B52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D2D4157-CD2E-954D-84E8-04665C99A9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AC9539-2F72-4346-89F4-38EA8CB3FAB9}"/>
              </a:ext>
            </a:extLst>
          </p:cNvPr>
          <p:cNvSpPr>
            <a:spLocks noGrp="1"/>
          </p:cNvSpPr>
          <p:nvPr>
            <p:ph type="dt" sz="half" idx="10"/>
          </p:nvPr>
        </p:nvSpPr>
        <p:spPr/>
        <p:txBody>
          <a:bodyPr/>
          <a:lstStyle/>
          <a:p>
            <a:fld id="{0B16AD63-ACA2-7A4C-BAC8-26B30291A5ED}" type="datetime1">
              <a:rPr lang="en-US" smtClean="0"/>
              <a:t>5/18/20</a:t>
            </a:fld>
            <a:endParaRPr lang="en-US"/>
          </a:p>
        </p:txBody>
      </p:sp>
      <p:sp>
        <p:nvSpPr>
          <p:cNvPr id="5" name="Footer Placeholder 4">
            <a:extLst>
              <a:ext uri="{FF2B5EF4-FFF2-40B4-BE49-F238E27FC236}">
                <a16:creationId xmlns:a16="http://schemas.microsoft.com/office/drawing/2014/main" id="{72D78397-5E6E-5F4D-A5C2-6358C56E74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C2440B-868E-DB44-9EE1-B2D04875A8E3}"/>
              </a:ext>
            </a:extLst>
          </p:cNvPr>
          <p:cNvSpPr>
            <a:spLocks noGrp="1"/>
          </p:cNvSpPr>
          <p:nvPr>
            <p:ph type="sldNum" sz="quarter" idx="12"/>
          </p:nvPr>
        </p:nvSpPr>
        <p:spPr/>
        <p:txBody>
          <a:bodyPr/>
          <a:lstStyle/>
          <a:p>
            <a:fld id="{1B89C136-4275-1D43-AD00-C1D3AE1900FF}" type="slidenum">
              <a:rPr lang="en-US" smtClean="0"/>
              <a:t>‹#›</a:t>
            </a:fld>
            <a:endParaRPr lang="en-US"/>
          </a:p>
        </p:txBody>
      </p:sp>
    </p:spTree>
    <p:extLst>
      <p:ext uri="{BB962C8B-B14F-4D97-AF65-F5344CB8AC3E}">
        <p14:creationId xmlns:p14="http://schemas.microsoft.com/office/powerpoint/2010/main" val="3268682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76170-4A84-5D41-93F6-B6D67AA12F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1B48EC-534A-A249-9802-BA6114D8F4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C48D8C-1768-5548-824E-4E858F53D85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86DC5ED-B82D-B94F-A7EB-2C900FF1C968}"/>
              </a:ext>
            </a:extLst>
          </p:cNvPr>
          <p:cNvSpPr>
            <a:spLocks noGrp="1"/>
          </p:cNvSpPr>
          <p:nvPr>
            <p:ph type="dt" sz="half" idx="10"/>
          </p:nvPr>
        </p:nvSpPr>
        <p:spPr/>
        <p:txBody>
          <a:bodyPr/>
          <a:lstStyle/>
          <a:p>
            <a:fld id="{AE6CB5C5-6E3B-7A45-BCAA-DAC986C69D1A}" type="datetime1">
              <a:rPr lang="en-US" smtClean="0"/>
              <a:t>5/18/20</a:t>
            </a:fld>
            <a:endParaRPr lang="en-US"/>
          </a:p>
        </p:txBody>
      </p:sp>
      <p:sp>
        <p:nvSpPr>
          <p:cNvPr id="6" name="Footer Placeholder 5">
            <a:extLst>
              <a:ext uri="{FF2B5EF4-FFF2-40B4-BE49-F238E27FC236}">
                <a16:creationId xmlns:a16="http://schemas.microsoft.com/office/drawing/2014/main" id="{8371D822-C07C-E846-A0ED-8745009B84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2FEC16-28E3-604C-B244-4521E2DAE31D}"/>
              </a:ext>
            </a:extLst>
          </p:cNvPr>
          <p:cNvSpPr>
            <a:spLocks noGrp="1"/>
          </p:cNvSpPr>
          <p:nvPr>
            <p:ph type="sldNum" sz="quarter" idx="12"/>
          </p:nvPr>
        </p:nvSpPr>
        <p:spPr/>
        <p:txBody>
          <a:bodyPr/>
          <a:lstStyle/>
          <a:p>
            <a:fld id="{1B89C136-4275-1D43-AD00-C1D3AE1900FF}" type="slidenum">
              <a:rPr lang="en-US" smtClean="0"/>
              <a:t>‹#›</a:t>
            </a:fld>
            <a:endParaRPr lang="en-US"/>
          </a:p>
        </p:txBody>
      </p:sp>
    </p:spTree>
    <p:extLst>
      <p:ext uri="{BB962C8B-B14F-4D97-AF65-F5344CB8AC3E}">
        <p14:creationId xmlns:p14="http://schemas.microsoft.com/office/powerpoint/2010/main" val="699207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DF659-5B64-5945-A11B-33C26CB6770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6E3C59-0DEE-DC46-AD84-3171C6C6E9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AAA978-5E5C-C540-A2D7-966C851A2A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815DF6D-AC77-604D-B027-622BB1CC05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F451ED-DB3E-5A40-91DE-6C89B1126D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7ED694-9B6D-CF4F-8BE4-4FBADA1245F0}"/>
              </a:ext>
            </a:extLst>
          </p:cNvPr>
          <p:cNvSpPr>
            <a:spLocks noGrp="1"/>
          </p:cNvSpPr>
          <p:nvPr>
            <p:ph type="dt" sz="half" idx="10"/>
          </p:nvPr>
        </p:nvSpPr>
        <p:spPr/>
        <p:txBody>
          <a:bodyPr/>
          <a:lstStyle/>
          <a:p>
            <a:fld id="{DD5E5BE4-5B57-8E4F-B7FE-AD731313BFF7}" type="datetime1">
              <a:rPr lang="en-US" smtClean="0"/>
              <a:t>5/18/20</a:t>
            </a:fld>
            <a:endParaRPr lang="en-US"/>
          </a:p>
        </p:txBody>
      </p:sp>
      <p:sp>
        <p:nvSpPr>
          <p:cNvPr id="8" name="Footer Placeholder 7">
            <a:extLst>
              <a:ext uri="{FF2B5EF4-FFF2-40B4-BE49-F238E27FC236}">
                <a16:creationId xmlns:a16="http://schemas.microsoft.com/office/drawing/2014/main" id="{C0CCC9F8-EB97-8542-A8A1-E5AD0F9574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FB7A484-B331-6241-B227-1B70B228B351}"/>
              </a:ext>
            </a:extLst>
          </p:cNvPr>
          <p:cNvSpPr>
            <a:spLocks noGrp="1"/>
          </p:cNvSpPr>
          <p:nvPr>
            <p:ph type="sldNum" sz="quarter" idx="12"/>
          </p:nvPr>
        </p:nvSpPr>
        <p:spPr/>
        <p:txBody>
          <a:bodyPr/>
          <a:lstStyle/>
          <a:p>
            <a:fld id="{1B89C136-4275-1D43-AD00-C1D3AE1900FF}" type="slidenum">
              <a:rPr lang="en-US" smtClean="0"/>
              <a:t>‹#›</a:t>
            </a:fld>
            <a:endParaRPr lang="en-US"/>
          </a:p>
        </p:txBody>
      </p:sp>
    </p:spTree>
    <p:extLst>
      <p:ext uri="{BB962C8B-B14F-4D97-AF65-F5344CB8AC3E}">
        <p14:creationId xmlns:p14="http://schemas.microsoft.com/office/powerpoint/2010/main" val="4195855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05D2E-9DC6-3F45-B2AC-23667C41D9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ACE2F8-AD38-1745-827D-D33AEE649C38}"/>
              </a:ext>
            </a:extLst>
          </p:cNvPr>
          <p:cNvSpPr>
            <a:spLocks noGrp="1"/>
          </p:cNvSpPr>
          <p:nvPr>
            <p:ph type="dt" sz="half" idx="10"/>
          </p:nvPr>
        </p:nvSpPr>
        <p:spPr/>
        <p:txBody>
          <a:bodyPr/>
          <a:lstStyle/>
          <a:p>
            <a:fld id="{D4A96F7E-C9F3-F141-9191-BBBCC695D8D6}" type="datetime1">
              <a:rPr lang="en-US" smtClean="0"/>
              <a:t>5/18/20</a:t>
            </a:fld>
            <a:endParaRPr lang="en-US"/>
          </a:p>
        </p:txBody>
      </p:sp>
      <p:sp>
        <p:nvSpPr>
          <p:cNvPr id="4" name="Footer Placeholder 3">
            <a:extLst>
              <a:ext uri="{FF2B5EF4-FFF2-40B4-BE49-F238E27FC236}">
                <a16:creationId xmlns:a16="http://schemas.microsoft.com/office/drawing/2014/main" id="{68E303E4-1EF0-4B48-825A-2E884728E4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0FA10C-5671-9848-9DEA-CA9DD5ECAAE8}"/>
              </a:ext>
            </a:extLst>
          </p:cNvPr>
          <p:cNvSpPr>
            <a:spLocks noGrp="1"/>
          </p:cNvSpPr>
          <p:nvPr>
            <p:ph type="sldNum" sz="quarter" idx="12"/>
          </p:nvPr>
        </p:nvSpPr>
        <p:spPr/>
        <p:txBody>
          <a:bodyPr/>
          <a:lstStyle/>
          <a:p>
            <a:fld id="{1B89C136-4275-1D43-AD00-C1D3AE1900FF}" type="slidenum">
              <a:rPr lang="en-US" smtClean="0"/>
              <a:t>‹#›</a:t>
            </a:fld>
            <a:endParaRPr lang="en-US"/>
          </a:p>
        </p:txBody>
      </p:sp>
    </p:spTree>
    <p:extLst>
      <p:ext uri="{BB962C8B-B14F-4D97-AF65-F5344CB8AC3E}">
        <p14:creationId xmlns:p14="http://schemas.microsoft.com/office/powerpoint/2010/main" val="302516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E2087F-BA9B-5947-96EA-F178DE54C7A7}"/>
              </a:ext>
            </a:extLst>
          </p:cNvPr>
          <p:cNvSpPr>
            <a:spLocks noGrp="1"/>
          </p:cNvSpPr>
          <p:nvPr>
            <p:ph type="dt" sz="half" idx="10"/>
          </p:nvPr>
        </p:nvSpPr>
        <p:spPr/>
        <p:txBody>
          <a:bodyPr/>
          <a:lstStyle/>
          <a:p>
            <a:fld id="{D82EB756-B402-5441-B70D-A62424722A16}" type="datetime1">
              <a:rPr lang="en-US" smtClean="0"/>
              <a:t>5/18/20</a:t>
            </a:fld>
            <a:endParaRPr lang="en-US"/>
          </a:p>
        </p:txBody>
      </p:sp>
      <p:sp>
        <p:nvSpPr>
          <p:cNvPr id="3" name="Footer Placeholder 2">
            <a:extLst>
              <a:ext uri="{FF2B5EF4-FFF2-40B4-BE49-F238E27FC236}">
                <a16:creationId xmlns:a16="http://schemas.microsoft.com/office/drawing/2014/main" id="{E724F309-33A3-7C4F-9EA2-3D70F0B656A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2297BC-2E5B-E241-A619-C545264CD001}"/>
              </a:ext>
            </a:extLst>
          </p:cNvPr>
          <p:cNvSpPr>
            <a:spLocks noGrp="1"/>
          </p:cNvSpPr>
          <p:nvPr>
            <p:ph type="sldNum" sz="quarter" idx="12"/>
          </p:nvPr>
        </p:nvSpPr>
        <p:spPr/>
        <p:txBody>
          <a:bodyPr/>
          <a:lstStyle/>
          <a:p>
            <a:fld id="{1B89C136-4275-1D43-AD00-C1D3AE1900FF}" type="slidenum">
              <a:rPr lang="en-US" smtClean="0"/>
              <a:t>‹#›</a:t>
            </a:fld>
            <a:endParaRPr lang="en-US"/>
          </a:p>
        </p:txBody>
      </p:sp>
    </p:spTree>
    <p:extLst>
      <p:ext uri="{BB962C8B-B14F-4D97-AF65-F5344CB8AC3E}">
        <p14:creationId xmlns:p14="http://schemas.microsoft.com/office/powerpoint/2010/main" val="2094250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299C9-7573-3748-A971-8D18B06098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DC36FF-48AF-5A45-8B92-26A2554589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A0B766-4308-3945-9547-ECDAD17CD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FA17C1-2CD2-6E45-8FBA-9E7D3BA690E8}"/>
              </a:ext>
            </a:extLst>
          </p:cNvPr>
          <p:cNvSpPr>
            <a:spLocks noGrp="1"/>
          </p:cNvSpPr>
          <p:nvPr>
            <p:ph type="dt" sz="half" idx="10"/>
          </p:nvPr>
        </p:nvSpPr>
        <p:spPr/>
        <p:txBody>
          <a:bodyPr/>
          <a:lstStyle/>
          <a:p>
            <a:fld id="{6949456F-60C3-7A47-92E2-74FF44831B3E}" type="datetime1">
              <a:rPr lang="en-US" smtClean="0"/>
              <a:t>5/18/20</a:t>
            </a:fld>
            <a:endParaRPr lang="en-US"/>
          </a:p>
        </p:txBody>
      </p:sp>
      <p:sp>
        <p:nvSpPr>
          <p:cNvPr id="6" name="Footer Placeholder 5">
            <a:extLst>
              <a:ext uri="{FF2B5EF4-FFF2-40B4-BE49-F238E27FC236}">
                <a16:creationId xmlns:a16="http://schemas.microsoft.com/office/drawing/2014/main" id="{4D97AE07-0AB1-EC47-BAC5-ECCED7A71A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2F7B26-D234-274B-9C11-A020783ABB48}"/>
              </a:ext>
            </a:extLst>
          </p:cNvPr>
          <p:cNvSpPr>
            <a:spLocks noGrp="1"/>
          </p:cNvSpPr>
          <p:nvPr>
            <p:ph type="sldNum" sz="quarter" idx="12"/>
          </p:nvPr>
        </p:nvSpPr>
        <p:spPr/>
        <p:txBody>
          <a:bodyPr/>
          <a:lstStyle/>
          <a:p>
            <a:fld id="{1B89C136-4275-1D43-AD00-C1D3AE1900FF}" type="slidenum">
              <a:rPr lang="en-US" smtClean="0"/>
              <a:t>‹#›</a:t>
            </a:fld>
            <a:endParaRPr lang="en-US"/>
          </a:p>
        </p:txBody>
      </p:sp>
    </p:spTree>
    <p:extLst>
      <p:ext uri="{BB962C8B-B14F-4D97-AF65-F5344CB8AC3E}">
        <p14:creationId xmlns:p14="http://schemas.microsoft.com/office/powerpoint/2010/main" val="3678476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1BD64-C4D6-6D47-B01E-AB3376F421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6CC26C-05C3-8A43-A198-E0FABBA3AF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6891C4-100E-6242-9396-029DB89A07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E88AF5-EFB5-5440-84AE-9C1D7F43C0CD}"/>
              </a:ext>
            </a:extLst>
          </p:cNvPr>
          <p:cNvSpPr>
            <a:spLocks noGrp="1"/>
          </p:cNvSpPr>
          <p:nvPr>
            <p:ph type="dt" sz="half" idx="10"/>
          </p:nvPr>
        </p:nvSpPr>
        <p:spPr/>
        <p:txBody>
          <a:bodyPr/>
          <a:lstStyle/>
          <a:p>
            <a:fld id="{3CACC626-81C9-6149-A9CF-7062E2477FBF}" type="datetime1">
              <a:rPr lang="en-US" smtClean="0"/>
              <a:t>5/18/20</a:t>
            </a:fld>
            <a:endParaRPr lang="en-US"/>
          </a:p>
        </p:txBody>
      </p:sp>
      <p:sp>
        <p:nvSpPr>
          <p:cNvPr id="6" name="Footer Placeholder 5">
            <a:extLst>
              <a:ext uri="{FF2B5EF4-FFF2-40B4-BE49-F238E27FC236}">
                <a16:creationId xmlns:a16="http://schemas.microsoft.com/office/drawing/2014/main" id="{1A79CDF0-C3E6-3941-AC64-94F4073A34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30CAC1-0459-184C-8859-767BF3AFE303}"/>
              </a:ext>
            </a:extLst>
          </p:cNvPr>
          <p:cNvSpPr>
            <a:spLocks noGrp="1"/>
          </p:cNvSpPr>
          <p:nvPr>
            <p:ph type="sldNum" sz="quarter" idx="12"/>
          </p:nvPr>
        </p:nvSpPr>
        <p:spPr/>
        <p:txBody>
          <a:bodyPr/>
          <a:lstStyle/>
          <a:p>
            <a:fld id="{1B89C136-4275-1D43-AD00-C1D3AE1900FF}" type="slidenum">
              <a:rPr lang="en-US" smtClean="0"/>
              <a:t>‹#›</a:t>
            </a:fld>
            <a:endParaRPr lang="en-US"/>
          </a:p>
        </p:txBody>
      </p:sp>
    </p:spTree>
    <p:extLst>
      <p:ext uri="{BB962C8B-B14F-4D97-AF65-F5344CB8AC3E}">
        <p14:creationId xmlns:p14="http://schemas.microsoft.com/office/powerpoint/2010/main" val="3145048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ags" Target="../tags/tag1.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vmlDrawing" Target="../drawings/vmlDrawing1.vml"/><Relationship Id="rId5" Type="http://schemas.openxmlformats.org/officeDocument/2006/relationships/slideLayout" Target="../slideLayouts/slideLayout16.xml"/><Relationship Id="rId15" Type="http://schemas.openxmlformats.org/officeDocument/2006/relationships/image" Target="../media/image1.emf"/><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F68138-DB9C-F346-BF8F-BD6BFF6F67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1C86278-F2D6-E042-A23E-B12065A512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2478AD-F822-4940-BBAB-E3FF3BBA6F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28C913-2F78-E044-BE92-1968280613B6}" type="datetime1">
              <a:rPr lang="en-US" smtClean="0"/>
              <a:t>5/18/20</a:t>
            </a:fld>
            <a:endParaRPr lang="en-US"/>
          </a:p>
        </p:txBody>
      </p:sp>
      <p:sp>
        <p:nvSpPr>
          <p:cNvPr id="5" name="Footer Placeholder 4">
            <a:extLst>
              <a:ext uri="{FF2B5EF4-FFF2-40B4-BE49-F238E27FC236}">
                <a16:creationId xmlns:a16="http://schemas.microsoft.com/office/drawing/2014/main" id="{42302440-839F-8945-9C45-558DB92B9D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577871F-205F-D544-B145-6C0A74799F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9C136-4275-1D43-AD00-C1D3AE1900FF}" type="slidenum">
              <a:rPr lang="en-US" smtClean="0"/>
              <a:t>‹#›</a:t>
            </a:fld>
            <a:endParaRPr lang="en-US"/>
          </a:p>
        </p:txBody>
      </p:sp>
    </p:spTree>
    <p:extLst>
      <p:ext uri="{BB962C8B-B14F-4D97-AF65-F5344CB8AC3E}">
        <p14:creationId xmlns:p14="http://schemas.microsoft.com/office/powerpoint/2010/main" val="2401053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DE9BDA55-C136-41F9-B7FF-6098433CBF1E}"/>
              </a:ext>
            </a:extLst>
          </p:cNvPr>
          <p:cNvGraphicFramePr>
            <a:graphicFrameLocks noChangeAspect="1"/>
          </p:cNvGraphicFramePr>
          <p:nvPr userDrawn="1">
            <p:custDataLst>
              <p:tags r:id="rId12"/>
            </p:custData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2058" name="think-cell Slide" r:id="rId14" imgW="676" imgH="676" progId="TCLayout.ActiveDocument.1">
                  <p:embed/>
                </p:oleObj>
              </mc:Choice>
              <mc:Fallback>
                <p:oleObj name="think-cell Slide" r:id="rId14" imgW="676" imgH="676" progId="TCLayout.ActiveDocument.1">
                  <p:embed/>
                  <p:pic>
                    <p:nvPicPr>
                      <p:cNvPr id="5" name="Object 4" hidden="1">
                        <a:extLst>
                          <a:ext uri="{FF2B5EF4-FFF2-40B4-BE49-F238E27FC236}">
                            <a16:creationId xmlns:a16="http://schemas.microsoft.com/office/drawing/2014/main" id="{DE9BDA55-C136-41F9-B7FF-6098433CBF1E}"/>
                          </a:ext>
                        </a:extLst>
                      </p:cNvPr>
                      <p:cNvPicPr/>
                      <p:nvPr/>
                    </p:nvPicPr>
                    <p:blipFill>
                      <a:blip r:embed="rId15"/>
                      <a:stretch>
                        <a:fillRect/>
                      </a:stretch>
                    </p:blipFill>
                    <p:spPr>
                      <a:xfrm>
                        <a:off x="2118" y="1588"/>
                        <a:ext cx="2117"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A9731958-E6D0-4023-B085-EB7BF0953711}"/>
              </a:ext>
            </a:extLst>
          </p:cNvPr>
          <p:cNvSpPr/>
          <p:nvPr userDrawn="1">
            <p:custDataLst>
              <p:tags r:id="rId13"/>
            </p:custDataLst>
          </p:nvPr>
        </p:nvSpPr>
        <p:spPr>
          <a:xfrm>
            <a:off x="0" y="0"/>
            <a:ext cx="211667" cy="158750"/>
          </a:xfrm>
          <a:prstGeom prst="rect">
            <a:avLst/>
          </a:prstGeom>
          <a:solidFill>
            <a:schemeClr val="accent2"/>
          </a:solidFill>
          <a:ln>
            <a:noFill/>
          </a:ln>
          <a:effectLst>
            <a:outerShdw dist="38100" dir="5400000" algn="t" rotWithShape="0">
              <a:schemeClr val="bg2">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lnSpc>
                <a:spcPct val="95000"/>
              </a:lnSpc>
            </a:pPr>
            <a:endParaRPr lang="en-US" sz="2800" b="1" i="0" baseline="0" dirty="0">
              <a:solidFill>
                <a:schemeClr val="tx2"/>
              </a:solidFill>
              <a:latin typeface="Corbel" panose="020B0503020204020204" pitchFamily="34" charset="0"/>
              <a:ea typeface="+mj-ea"/>
              <a:cs typeface="+mj-cs"/>
              <a:sym typeface="Corbel" panose="020B0503020204020204" pitchFamily="34" charset="0"/>
            </a:endParaRPr>
          </a:p>
        </p:txBody>
      </p:sp>
      <p:sp>
        <p:nvSpPr>
          <p:cNvPr id="2" name="Title Placeholder 1"/>
          <p:cNvSpPr>
            <a:spLocks noGrp="1"/>
          </p:cNvSpPr>
          <p:nvPr>
            <p:ph type="title"/>
          </p:nvPr>
        </p:nvSpPr>
        <p:spPr>
          <a:xfrm>
            <a:off x="609600" y="424832"/>
            <a:ext cx="3734036" cy="818686"/>
          </a:xfrm>
          <a:prstGeom prst="rect">
            <a:avLst/>
          </a:prstGeom>
        </p:spPr>
        <p:txBody>
          <a:bodyPr vert="horz" wrap="square" lIns="0" tIns="0" rIns="0" bIns="0" rtlCol="0" anchor="t">
            <a:spAutoFit/>
          </a:bodyPr>
          <a:lstStyle/>
          <a:p>
            <a:r>
              <a:rPr lang="en-US" dirty="0"/>
              <a:t>All Click To Edit Master Title </a:t>
            </a:r>
            <a:br>
              <a:rPr lang="en-US" dirty="0"/>
            </a:br>
            <a:r>
              <a:rPr lang="en-US" dirty="0"/>
              <a:t>Style</a:t>
            </a:r>
          </a:p>
        </p:txBody>
      </p:sp>
      <p:sp>
        <p:nvSpPr>
          <p:cNvPr id="3" name="Text Placeholder 2">
            <a:extLst>
              <a:ext uri="{FF2B5EF4-FFF2-40B4-BE49-F238E27FC236}">
                <a16:creationId xmlns:a16="http://schemas.microsoft.com/office/drawing/2014/main" id="{AD1D2607-6D35-402D-864D-AA560BF59EE5}"/>
              </a:ext>
            </a:extLst>
          </p:cNvPr>
          <p:cNvSpPr>
            <a:spLocks noGrp="1"/>
          </p:cNvSpPr>
          <p:nvPr>
            <p:ph type="body" idx="1"/>
          </p:nvPr>
        </p:nvSpPr>
        <p:spPr>
          <a:xfrm>
            <a:off x="5207000" y="933451"/>
            <a:ext cx="6493933" cy="54594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27900197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914400" rtl="0" eaLnBrk="1" latinLnBrk="0" hangingPunct="1">
        <a:lnSpc>
          <a:spcPct val="95000"/>
        </a:lnSpc>
        <a:spcBef>
          <a:spcPct val="0"/>
        </a:spcBef>
        <a:buNone/>
        <a:defRPr sz="2800" b="1" kern="1200" spc="-150">
          <a:solidFill>
            <a:schemeClr val="tx2"/>
          </a:solidFill>
          <a:latin typeface="+mj-lt"/>
          <a:ea typeface="+mj-ea"/>
          <a:cs typeface="+mj-cs"/>
        </a:defRPr>
      </a:lvl1pPr>
    </p:titleStyle>
    <p:body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2800" b="1" i="0" kern="1200">
          <a:solidFill>
            <a:srgbClr val="992033"/>
          </a:solidFill>
          <a:latin typeface="Corbel" panose="020B0503020204020204" pitchFamily="34" charset="0"/>
          <a:ea typeface="+mn-ea"/>
          <a:cs typeface="+mn-cs"/>
        </a:defRPr>
      </a:lvl1pPr>
      <a:lvl2pPr marL="228600" indent="-228600" algn="l" defTabSz="914400" rtl="0" eaLnBrk="1" latinLnBrk="0" hangingPunct="1">
        <a:lnSpc>
          <a:spcPct val="100000"/>
        </a:lnSpc>
        <a:spcBef>
          <a:spcPts val="0"/>
        </a:spcBef>
        <a:spcAft>
          <a:spcPts val="600"/>
        </a:spcAft>
        <a:buFont typeface="Arial" panose="020B0604020202020204" pitchFamily="34" charset="0"/>
        <a:buChar char="•"/>
        <a:defRPr sz="2400" i="0" kern="1200">
          <a:solidFill>
            <a:schemeClr val="tx2"/>
          </a:solidFill>
          <a:latin typeface="Corbel" panose="020B0503020204020204" pitchFamily="34" charset="0"/>
          <a:ea typeface="+mn-ea"/>
          <a:cs typeface="+mn-cs"/>
        </a:defRPr>
      </a:lvl2pPr>
      <a:lvl3pPr marL="285750" indent="-285750" algn="l" defTabSz="914400" rtl="0" eaLnBrk="1" latinLnBrk="0" hangingPunct="1">
        <a:lnSpc>
          <a:spcPct val="110000"/>
        </a:lnSpc>
        <a:spcBef>
          <a:spcPts val="600"/>
        </a:spcBef>
        <a:spcAft>
          <a:spcPts val="0"/>
        </a:spcAft>
        <a:buFont typeface="Arial" panose="020B0604020202020204" pitchFamily="34" charset="0"/>
        <a:buChar char="•"/>
        <a:defRPr sz="1400" b="1" kern="1200">
          <a:solidFill>
            <a:schemeClr val="accent4"/>
          </a:solidFill>
          <a:latin typeface="Calibri" panose="020F0502020204030204" pitchFamily="34" charset="0"/>
          <a:ea typeface="+mn-ea"/>
          <a:cs typeface="Calibri" panose="020F0502020204030204" pitchFamily="34" charset="0"/>
        </a:defRPr>
      </a:lvl3pPr>
      <a:lvl4pPr marL="285750" indent="-285750" algn="l" defTabSz="914400" rtl="0" eaLnBrk="1" latinLnBrk="0" hangingPunct="1">
        <a:lnSpc>
          <a:spcPct val="114000"/>
        </a:lnSpc>
        <a:spcBef>
          <a:spcPts val="600"/>
        </a:spcBef>
        <a:spcAft>
          <a:spcPts val="600"/>
        </a:spcAft>
        <a:buFont typeface="Arial" panose="020B0604020202020204" pitchFamily="34" charset="0"/>
        <a:buChar char="•"/>
        <a:defRPr sz="1400" kern="1200">
          <a:solidFill>
            <a:schemeClr val="tx2"/>
          </a:solidFill>
          <a:latin typeface="Calibri" panose="020F0502020204030204" pitchFamily="34" charset="0"/>
          <a:ea typeface="+mn-ea"/>
          <a:cs typeface="Calibri" panose="020F0502020204030204" pitchFamily="34" charset="0"/>
        </a:defRPr>
      </a:lvl4pPr>
      <a:lvl5pPr marL="171450" indent="-171450" algn="l" defTabSz="914400" rtl="0" eaLnBrk="1" latinLnBrk="0" hangingPunct="1">
        <a:lnSpc>
          <a:spcPct val="95000"/>
        </a:lnSpc>
        <a:spcBef>
          <a:spcPts val="0"/>
        </a:spcBef>
        <a:spcAft>
          <a:spcPts val="600"/>
        </a:spcAft>
        <a:buFont typeface="Arial" panose="020B0604020202020204" pitchFamily="34" charset="0"/>
        <a:buChar char="•"/>
        <a:defRPr sz="1400" kern="1200">
          <a:solidFill>
            <a:schemeClr val="tx2"/>
          </a:solidFill>
          <a:latin typeface="Calibri" panose="020F0502020204030204" pitchFamily="34" charset="0"/>
          <a:ea typeface="+mn-ea"/>
          <a:cs typeface="Calibri" panose="020F0502020204030204"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400" kern="1200" baseline="0">
          <a:solidFill>
            <a:schemeClr val="tx2"/>
          </a:solidFill>
          <a:latin typeface="Calibri" panose="020F0502020204030204" pitchFamily="34" charset="0"/>
          <a:ea typeface="+mn-ea"/>
          <a:cs typeface="Calibri" panose="020F0502020204030204" pitchFamily="34" charset="0"/>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800" i="1" kern="1200" baseline="0">
          <a:solidFill>
            <a:schemeClr val="bg2"/>
          </a:solidFill>
          <a:latin typeface="Calibri" panose="020F0502020204030204" pitchFamily="34" charset="0"/>
          <a:ea typeface="+mn-ea"/>
          <a:cs typeface="Calibri" panose="020F0502020204030204" pitchFamily="34" charset="0"/>
        </a:defRPr>
      </a:lvl7pPr>
      <a:lvl8pPr marL="171450" indent="-171450" algn="l" defTabSz="914400" rtl="0" eaLnBrk="1" latinLnBrk="0" hangingPunct="1">
        <a:spcBef>
          <a:spcPts val="0"/>
        </a:spcBef>
        <a:spcAft>
          <a:spcPts val="600"/>
        </a:spcAft>
        <a:buFont typeface="Arial" panose="020B0604020202020204" pitchFamily="34" charset="0"/>
        <a:buChar char="•"/>
        <a:defRPr sz="1400" kern="1200">
          <a:solidFill>
            <a:schemeClr val="bg2"/>
          </a:solidFill>
          <a:latin typeface="Calibri" panose="020F0502020204030204" pitchFamily="34" charset="0"/>
          <a:ea typeface="+mn-ea"/>
          <a:cs typeface="Calibri" panose="020F0502020204030204" pitchFamily="34" charset="0"/>
        </a:defRPr>
      </a:lvl8pPr>
      <a:lvl9pPr marL="344488" indent="-173038" algn="l" defTabSz="914400" rtl="0" eaLnBrk="1" latinLnBrk="0" hangingPunct="1">
        <a:spcBef>
          <a:spcPct val="20000"/>
        </a:spcBef>
        <a:spcAft>
          <a:spcPts val="600"/>
        </a:spcAft>
        <a:buFont typeface="Arial" panose="020B0604020202020204" pitchFamily="34" charset="0"/>
        <a:buChar char="•"/>
        <a:defRPr sz="1400" kern="1200">
          <a:solidFill>
            <a:schemeClr val="bg2"/>
          </a:solidFill>
          <a:latin typeface="Calibri" panose="020F0502020204030204" pitchFamily="34" charset="0"/>
          <a:ea typeface="+mn-ea"/>
          <a:cs typeface="Calibri" panose="020F0502020204030204"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image" Target="../media/image3.emf"/><Relationship Id="rId5" Type="http://schemas.openxmlformats.org/officeDocument/2006/relationships/oleObject" Target="../embeddings/oleObject4.bin"/><Relationship Id="rId4"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A49B6-FE48-4E47-8ADC-3EE190E22A1C}"/>
              </a:ext>
            </a:extLst>
          </p:cNvPr>
          <p:cNvSpPr>
            <a:spLocks noGrp="1"/>
          </p:cNvSpPr>
          <p:nvPr>
            <p:ph type="title"/>
          </p:nvPr>
        </p:nvSpPr>
        <p:spPr>
          <a:xfrm>
            <a:off x="684210" y="250833"/>
            <a:ext cx="10647556" cy="669969"/>
          </a:xfrm>
        </p:spPr>
        <p:txBody>
          <a:bodyPr>
            <a:normAutofit/>
          </a:bodyPr>
          <a:lstStyle/>
          <a:p>
            <a:r>
              <a:rPr lang="en-US" sz="4000" dirty="0"/>
              <a:t>Continued evolution of options</a:t>
            </a:r>
          </a:p>
        </p:txBody>
      </p:sp>
      <p:sp>
        <p:nvSpPr>
          <p:cNvPr id="3" name="Content Placeholder 2">
            <a:extLst>
              <a:ext uri="{FF2B5EF4-FFF2-40B4-BE49-F238E27FC236}">
                <a16:creationId xmlns:a16="http://schemas.microsoft.com/office/drawing/2014/main" id="{B01D10CA-6BB6-FB4E-A5B0-690055C18580}"/>
              </a:ext>
            </a:extLst>
          </p:cNvPr>
          <p:cNvSpPr>
            <a:spLocks noGrp="1"/>
          </p:cNvSpPr>
          <p:nvPr>
            <p:ph idx="1"/>
          </p:nvPr>
        </p:nvSpPr>
        <p:spPr>
          <a:xfrm>
            <a:off x="684210" y="1057327"/>
            <a:ext cx="10515600" cy="5800673"/>
          </a:xfrm>
        </p:spPr>
        <p:txBody>
          <a:bodyPr>
            <a:noAutofit/>
          </a:bodyPr>
          <a:lstStyle/>
          <a:p>
            <a:pPr marL="0" indent="0">
              <a:lnSpc>
                <a:spcPct val="80000"/>
              </a:lnSpc>
              <a:buNone/>
            </a:pPr>
            <a:r>
              <a:rPr lang="en-US" sz="2400" dirty="0"/>
              <a:t>Perhaps the most important factor for judging the relative appeal and success of each of these options is something we cannot know with any certainty. </a:t>
            </a:r>
            <a:r>
              <a:rPr lang="en-US" sz="2400" b="1" dirty="0">
                <a:solidFill>
                  <a:schemeClr val="accent1"/>
                </a:solidFill>
              </a:rPr>
              <a:t>That is...what will the future hold?</a:t>
            </a:r>
          </a:p>
          <a:p>
            <a:pPr fontAlgn="base">
              <a:lnSpc>
                <a:spcPct val="80000"/>
              </a:lnSpc>
            </a:pPr>
            <a:r>
              <a:rPr lang="en-US" sz="2000" dirty="0"/>
              <a:t>When will easy, rapid testing be available?</a:t>
            </a:r>
          </a:p>
          <a:p>
            <a:pPr fontAlgn="base">
              <a:lnSpc>
                <a:spcPct val="80000"/>
              </a:lnSpc>
            </a:pPr>
            <a:r>
              <a:rPr lang="en-US" sz="2000" dirty="0"/>
              <a:t>When will effective therapeutics be widely available to mitigate the most serious health consequences?</a:t>
            </a:r>
          </a:p>
          <a:p>
            <a:pPr fontAlgn="base">
              <a:lnSpc>
                <a:spcPct val="80000"/>
              </a:lnSpc>
            </a:pPr>
            <a:r>
              <a:rPr lang="en-US" sz="2000" dirty="0"/>
              <a:t>Will there be a second wave of infections in the fall?</a:t>
            </a:r>
          </a:p>
          <a:p>
            <a:pPr fontAlgn="base">
              <a:lnSpc>
                <a:spcPct val="80000"/>
              </a:lnSpc>
            </a:pPr>
            <a:r>
              <a:rPr lang="en-US" sz="2000" dirty="0"/>
              <a:t>Will there be a second wave of infections in the winter and significant comorbidity with the seasonal flu?</a:t>
            </a:r>
          </a:p>
          <a:p>
            <a:pPr fontAlgn="base">
              <a:lnSpc>
                <a:spcPct val="80000"/>
              </a:lnSpc>
            </a:pPr>
            <a:r>
              <a:rPr lang="en-US" sz="2000" dirty="0"/>
              <a:t>Will there be an effective vaccine widely available by spring?</a:t>
            </a:r>
          </a:p>
          <a:p>
            <a:pPr fontAlgn="base">
              <a:lnSpc>
                <a:spcPct val="80000"/>
              </a:lnSpc>
            </a:pPr>
            <a:r>
              <a:rPr lang="en-US" sz="2000" dirty="0"/>
              <a:t>Will we need to limit the population on campus for the full academic year?</a:t>
            </a:r>
          </a:p>
          <a:p>
            <a:pPr marL="0" indent="0">
              <a:lnSpc>
                <a:spcPct val="80000"/>
              </a:lnSpc>
              <a:buNone/>
            </a:pPr>
            <a:br>
              <a:rPr lang="en-US" sz="2000" dirty="0"/>
            </a:br>
            <a:r>
              <a:rPr lang="en-US" sz="2400" dirty="0"/>
              <a:t>Given these uncertainties, it is </a:t>
            </a:r>
            <a:r>
              <a:rPr lang="en-US" sz="2400" b="1" dirty="0">
                <a:solidFill>
                  <a:schemeClr val="accent1"/>
                </a:solidFill>
              </a:rPr>
              <a:t>necessary to consider the options for fall in the context of a full year</a:t>
            </a:r>
            <a:r>
              <a:rPr lang="en-US" sz="2400" dirty="0"/>
              <a:t>. </a:t>
            </a:r>
          </a:p>
          <a:p>
            <a:pPr marL="0" indent="0">
              <a:lnSpc>
                <a:spcPct val="80000"/>
              </a:lnSpc>
              <a:buNone/>
            </a:pPr>
            <a:r>
              <a:rPr lang="en-US" sz="2400" dirty="0"/>
              <a:t>Also critical to think about </a:t>
            </a:r>
            <a:r>
              <a:rPr lang="en-US" sz="2400" b="1" dirty="0">
                <a:solidFill>
                  <a:schemeClr val="accent1"/>
                </a:solidFill>
              </a:rPr>
              <a:t>how the various options may enable us to pivot </a:t>
            </a:r>
            <a:r>
              <a:rPr lang="en-US" sz="2400" dirty="0"/>
              <a:t>to more or fewer students, staff, and faculty on campus depending on whether conditions get better or worse. </a:t>
            </a:r>
            <a:endParaRPr lang="en-US" sz="2000" dirty="0"/>
          </a:p>
        </p:txBody>
      </p:sp>
      <p:sp>
        <p:nvSpPr>
          <p:cNvPr id="4" name="Slide Number Placeholder 3">
            <a:extLst>
              <a:ext uri="{FF2B5EF4-FFF2-40B4-BE49-F238E27FC236}">
                <a16:creationId xmlns:a16="http://schemas.microsoft.com/office/drawing/2014/main" id="{0E2F9876-78E0-9E4A-A4A3-D164B8713BFD}"/>
              </a:ext>
            </a:extLst>
          </p:cNvPr>
          <p:cNvSpPr>
            <a:spLocks noGrp="1"/>
          </p:cNvSpPr>
          <p:nvPr>
            <p:ph type="sldNum" sz="quarter" idx="12"/>
          </p:nvPr>
        </p:nvSpPr>
        <p:spPr/>
        <p:txBody>
          <a:bodyPr/>
          <a:lstStyle/>
          <a:p>
            <a:fld id="{1B89C136-4275-1D43-AD00-C1D3AE1900FF}" type="slidenum">
              <a:rPr lang="en-US" smtClean="0"/>
              <a:t>1</a:t>
            </a:fld>
            <a:endParaRPr lang="en-US"/>
          </a:p>
        </p:txBody>
      </p:sp>
    </p:spTree>
    <p:extLst>
      <p:ext uri="{BB962C8B-B14F-4D97-AF65-F5344CB8AC3E}">
        <p14:creationId xmlns:p14="http://schemas.microsoft.com/office/powerpoint/2010/main" val="296832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A49B6-FE48-4E47-8ADC-3EE190E22A1C}"/>
              </a:ext>
            </a:extLst>
          </p:cNvPr>
          <p:cNvSpPr>
            <a:spLocks noGrp="1"/>
          </p:cNvSpPr>
          <p:nvPr>
            <p:ph type="title"/>
          </p:nvPr>
        </p:nvSpPr>
        <p:spPr>
          <a:xfrm>
            <a:off x="838200" y="233414"/>
            <a:ext cx="10647556" cy="669969"/>
          </a:xfrm>
        </p:spPr>
        <p:txBody>
          <a:bodyPr>
            <a:normAutofit/>
          </a:bodyPr>
          <a:lstStyle/>
          <a:p>
            <a:r>
              <a:rPr lang="en-US" sz="4000" dirty="0"/>
              <a:t>Continued evolution of options</a:t>
            </a:r>
          </a:p>
        </p:txBody>
      </p:sp>
      <p:sp>
        <p:nvSpPr>
          <p:cNvPr id="3" name="Content Placeholder 2">
            <a:extLst>
              <a:ext uri="{FF2B5EF4-FFF2-40B4-BE49-F238E27FC236}">
                <a16:creationId xmlns:a16="http://schemas.microsoft.com/office/drawing/2014/main" id="{B01D10CA-6BB6-FB4E-A5B0-690055C18580}"/>
              </a:ext>
            </a:extLst>
          </p:cNvPr>
          <p:cNvSpPr>
            <a:spLocks noGrp="1"/>
          </p:cNvSpPr>
          <p:nvPr>
            <p:ph idx="1"/>
          </p:nvPr>
        </p:nvSpPr>
        <p:spPr>
          <a:xfrm>
            <a:off x="684210" y="1280159"/>
            <a:ext cx="10515600" cy="5441315"/>
          </a:xfrm>
        </p:spPr>
        <p:txBody>
          <a:bodyPr>
            <a:normAutofit fontScale="70000" lnSpcReduction="20000"/>
          </a:bodyPr>
          <a:lstStyle/>
          <a:p>
            <a:pPr>
              <a:spcBef>
                <a:spcPts val="1800"/>
              </a:spcBef>
              <a:buFont typeface="Courier New" panose="02070309020205020404" pitchFamily="49" charset="0"/>
              <a:buChar char="o"/>
            </a:pPr>
            <a:r>
              <a:rPr lang="en-US" b="1" dirty="0"/>
              <a:t>Option 1</a:t>
            </a:r>
            <a:r>
              <a:rPr lang="en-US" dirty="0"/>
              <a:t>: We Invite invite 100% of the undergraduate students to return to campus and we access and operate instructional spaces in a physically-distanced way, with much of the curriculum being offered remotely.</a:t>
            </a:r>
          </a:p>
          <a:p>
            <a:pPr>
              <a:spcBef>
                <a:spcPts val="1800"/>
              </a:spcBef>
              <a:buFont typeface="Courier New" panose="02070309020205020404" pitchFamily="49" charset="0"/>
              <a:buChar char="o"/>
            </a:pPr>
            <a:r>
              <a:rPr lang="en-US" b="1" dirty="0"/>
              <a:t>Option 2</a:t>
            </a:r>
            <a:r>
              <a:rPr lang="en-US" dirty="0"/>
              <a:t>:  Delayed start to subjects for all students (students invited back as early as October 2020 or as late as early January 2021), then hold two regular semesters (no IAP) and potentially stretch into early summer 2021., or 100% of UGs in the spring (depending on conditions).</a:t>
            </a:r>
          </a:p>
          <a:p>
            <a:pPr>
              <a:spcBef>
                <a:spcPts val="1800"/>
              </a:spcBef>
              <a:buFont typeface="Courier New" panose="02070309020205020404" pitchFamily="49" charset="0"/>
              <a:buChar char="o"/>
            </a:pPr>
            <a:r>
              <a:rPr lang="en-US" b="1" dirty="0"/>
              <a:t>Option 3</a:t>
            </a:r>
            <a:r>
              <a:rPr lang="en-US" dirty="0"/>
              <a:t>: Invite 25% to 50% of UG students on campus in the fall, as part of a three-semester year. Distribute typical fall and spring subjects taught over three semesters (fall, winter, and spring terms of equal length) and provide all UG students with an on-campus experience for two of the three semesters.100% UGs on campus in fall.</a:t>
            </a:r>
          </a:p>
          <a:p>
            <a:pPr>
              <a:spcBef>
                <a:spcPts val="1800"/>
              </a:spcBef>
              <a:buFont typeface="Courier New" panose="02070309020205020404" pitchFamily="49" charset="0"/>
              <a:buChar char="o"/>
            </a:pPr>
            <a:r>
              <a:rPr lang="en-US" b="1" dirty="0"/>
              <a:t>Option 4</a:t>
            </a:r>
            <a:r>
              <a:rPr lang="en-US" dirty="0"/>
              <a:t>:  Invite half the UGs on-campus for the first six weeks, and then the other half for the last six weeks (following a two-week gap).  </a:t>
            </a:r>
            <a:endParaRPr lang="en-US" b="1" dirty="0"/>
          </a:p>
          <a:p>
            <a:pPr>
              <a:spcBef>
                <a:spcPts val="1800"/>
              </a:spcBef>
              <a:buFont typeface="Courier New" panose="02070309020205020404" pitchFamily="49" charset="0"/>
              <a:buChar char="o"/>
            </a:pPr>
            <a:r>
              <a:rPr lang="en-US" b="1" dirty="0"/>
              <a:t>Option 5</a:t>
            </a:r>
            <a:r>
              <a:rPr lang="en-US" dirty="0"/>
              <a:t>:  Invite half the UGs to campus.</a:t>
            </a:r>
          </a:p>
          <a:p>
            <a:pPr>
              <a:spcBef>
                <a:spcPts val="1800"/>
              </a:spcBef>
              <a:buFont typeface="Courier New" panose="02070309020205020404" pitchFamily="49" charset="0"/>
              <a:buChar char="o"/>
            </a:pPr>
            <a:r>
              <a:rPr lang="en-US" b="1" dirty="0"/>
              <a:t>Option 6</a:t>
            </a:r>
            <a:r>
              <a:rPr lang="en-US" dirty="0"/>
              <a:t>:  UG students are 100% remote in the fall.</a:t>
            </a:r>
          </a:p>
          <a:p>
            <a:pPr>
              <a:spcBef>
                <a:spcPts val="1800"/>
              </a:spcBef>
            </a:pPr>
            <a:r>
              <a:rPr lang="en-US" sz="3400" b="1" dirty="0">
                <a:solidFill>
                  <a:schemeClr val="accent1"/>
                </a:solidFill>
              </a:rPr>
              <a:t>For all options, in fall (at least) we anticipate most curriculum that can be online, will be online, and any curriculum on campus will be in physically-distanced instructional spaces.</a:t>
            </a:r>
          </a:p>
          <a:p>
            <a:pPr marL="0">
              <a:spcBef>
                <a:spcPts val="1800"/>
              </a:spcBef>
              <a:spcAft>
                <a:spcPts val="600"/>
              </a:spcAft>
            </a:pPr>
            <a:endParaRPr lang="en-US" b="1" dirty="0"/>
          </a:p>
          <a:p>
            <a:pPr marL="0">
              <a:spcBef>
                <a:spcPts val="1800"/>
              </a:spcBef>
              <a:spcAft>
                <a:spcPts val="600"/>
              </a:spcAft>
            </a:pPr>
            <a:endParaRPr lang="en-US" dirty="0"/>
          </a:p>
        </p:txBody>
      </p:sp>
      <p:sp>
        <p:nvSpPr>
          <p:cNvPr id="4" name="Slide Number Placeholder 3">
            <a:extLst>
              <a:ext uri="{FF2B5EF4-FFF2-40B4-BE49-F238E27FC236}">
                <a16:creationId xmlns:a16="http://schemas.microsoft.com/office/drawing/2014/main" id="{0E2F9876-78E0-9E4A-A4A3-D164B8713BFD}"/>
              </a:ext>
            </a:extLst>
          </p:cNvPr>
          <p:cNvSpPr>
            <a:spLocks noGrp="1"/>
          </p:cNvSpPr>
          <p:nvPr>
            <p:ph type="sldNum" sz="quarter" idx="12"/>
          </p:nvPr>
        </p:nvSpPr>
        <p:spPr/>
        <p:txBody>
          <a:bodyPr/>
          <a:lstStyle/>
          <a:p>
            <a:fld id="{1B89C136-4275-1D43-AD00-C1D3AE1900FF}" type="slidenum">
              <a:rPr lang="en-US" smtClean="0"/>
              <a:t>2</a:t>
            </a:fld>
            <a:endParaRPr lang="en-US"/>
          </a:p>
        </p:txBody>
      </p:sp>
    </p:spTree>
    <p:extLst>
      <p:ext uri="{BB962C8B-B14F-4D97-AF65-F5344CB8AC3E}">
        <p14:creationId xmlns:p14="http://schemas.microsoft.com/office/powerpoint/2010/main" val="3553424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44947511-DBC0-0A48-B324-F9632BC25739}"/>
              </a:ext>
            </a:extLst>
          </p:cNvPr>
          <p:cNvGraphicFramePr>
            <a:graphicFrameLocks noGrp="1"/>
          </p:cNvGraphicFramePr>
          <p:nvPr>
            <p:ph idx="1"/>
          </p:nvPr>
        </p:nvGraphicFramePr>
        <p:xfrm>
          <a:off x="176269" y="127000"/>
          <a:ext cx="11709548" cy="6181387"/>
        </p:xfrm>
        <a:graphic>
          <a:graphicData uri="http://schemas.openxmlformats.org/drawingml/2006/table">
            <a:tbl>
              <a:tblPr firstRow="1" firstCol="1">
                <a:tableStyleId>{F5AB1C69-6EDB-4FF4-983F-18BD219EF322}</a:tableStyleId>
              </a:tblPr>
              <a:tblGrid>
                <a:gridCol w="941331">
                  <a:extLst>
                    <a:ext uri="{9D8B030D-6E8A-4147-A177-3AD203B41FA5}">
                      <a16:colId xmlns:a16="http://schemas.microsoft.com/office/drawing/2014/main" val="3365829802"/>
                    </a:ext>
                  </a:extLst>
                </a:gridCol>
                <a:gridCol w="864897">
                  <a:extLst>
                    <a:ext uri="{9D8B030D-6E8A-4147-A177-3AD203B41FA5}">
                      <a16:colId xmlns:a16="http://schemas.microsoft.com/office/drawing/2014/main" val="609110336"/>
                    </a:ext>
                  </a:extLst>
                </a:gridCol>
                <a:gridCol w="377997">
                  <a:extLst>
                    <a:ext uri="{9D8B030D-6E8A-4147-A177-3AD203B41FA5}">
                      <a16:colId xmlns:a16="http://schemas.microsoft.com/office/drawing/2014/main" val="4122243031"/>
                    </a:ext>
                  </a:extLst>
                </a:gridCol>
                <a:gridCol w="500266">
                  <a:extLst>
                    <a:ext uri="{9D8B030D-6E8A-4147-A177-3AD203B41FA5}">
                      <a16:colId xmlns:a16="http://schemas.microsoft.com/office/drawing/2014/main" val="82579010"/>
                    </a:ext>
                  </a:extLst>
                </a:gridCol>
                <a:gridCol w="929986">
                  <a:extLst>
                    <a:ext uri="{9D8B030D-6E8A-4147-A177-3AD203B41FA5}">
                      <a16:colId xmlns:a16="http://schemas.microsoft.com/office/drawing/2014/main" val="1841135284"/>
                    </a:ext>
                  </a:extLst>
                </a:gridCol>
                <a:gridCol w="526127">
                  <a:extLst>
                    <a:ext uri="{9D8B030D-6E8A-4147-A177-3AD203B41FA5}">
                      <a16:colId xmlns:a16="http://schemas.microsoft.com/office/drawing/2014/main" val="2582766216"/>
                    </a:ext>
                  </a:extLst>
                </a:gridCol>
                <a:gridCol w="421098">
                  <a:extLst>
                    <a:ext uri="{9D8B030D-6E8A-4147-A177-3AD203B41FA5}">
                      <a16:colId xmlns:a16="http://schemas.microsoft.com/office/drawing/2014/main" val="3971157702"/>
                    </a:ext>
                  </a:extLst>
                </a:gridCol>
                <a:gridCol w="842198">
                  <a:extLst>
                    <a:ext uri="{9D8B030D-6E8A-4147-A177-3AD203B41FA5}">
                      <a16:colId xmlns:a16="http://schemas.microsoft.com/office/drawing/2014/main" val="152295983"/>
                    </a:ext>
                  </a:extLst>
                </a:gridCol>
                <a:gridCol w="534746">
                  <a:extLst>
                    <a:ext uri="{9D8B030D-6E8A-4147-A177-3AD203B41FA5}">
                      <a16:colId xmlns:a16="http://schemas.microsoft.com/office/drawing/2014/main" val="2777315718"/>
                    </a:ext>
                  </a:extLst>
                </a:gridCol>
                <a:gridCol w="379071">
                  <a:extLst>
                    <a:ext uri="{9D8B030D-6E8A-4147-A177-3AD203B41FA5}">
                      <a16:colId xmlns:a16="http://schemas.microsoft.com/office/drawing/2014/main" val="2587644831"/>
                    </a:ext>
                  </a:extLst>
                </a:gridCol>
                <a:gridCol w="926253">
                  <a:extLst>
                    <a:ext uri="{9D8B030D-6E8A-4147-A177-3AD203B41FA5}">
                      <a16:colId xmlns:a16="http://schemas.microsoft.com/office/drawing/2014/main" val="4243434906"/>
                    </a:ext>
                  </a:extLst>
                </a:gridCol>
                <a:gridCol w="321834">
                  <a:extLst>
                    <a:ext uri="{9D8B030D-6E8A-4147-A177-3AD203B41FA5}">
                      <a16:colId xmlns:a16="http://schemas.microsoft.com/office/drawing/2014/main" val="4082369277"/>
                    </a:ext>
                  </a:extLst>
                </a:gridCol>
                <a:gridCol w="560940">
                  <a:extLst>
                    <a:ext uri="{9D8B030D-6E8A-4147-A177-3AD203B41FA5}">
                      <a16:colId xmlns:a16="http://schemas.microsoft.com/office/drawing/2014/main" val="1545468759"/>
                    </a:ext>
                  </a:extLst>
                </a:gridCol>
                <a:gridCol w="934377">
                  <a:extLst>
                    <a:ext uri="{9D8B030D-6E8A-4147-A177-3AD203B41FA5}">
                      <a16:colId xmlns:a16="http://schemas.microsoft.com/office/drawing/2014/main" val="2336705750"/>
                    </a:ext>
                  </a:extLst>
                </a:gridCol>
                <a:gridCol w="121832">
                  <a:extLst>
                    <a:ext uri="{9D8B030D-6E8A-4147-A177-3AD203B41FA5}">
                      <a16:colId xmlns:a16="http://schemas.microsoft.com/office/drawing/2014/main" val="2231994991"/>
                    </a:ext>
                  </a:extLst>
                </a:gridCol>
                <a:gridCol w="842199">
                  <a:extLst>
                    <a:ext uri="{9D8B030D-6E8A-4147-A177-3AD203B41FA5}">
                      <a16:colId xmlns:a16="http://schemas.microsoft.com/office/drawing/2014/main" val="4006571168"/>
                    </a:ext>
                  </a:extLst>
                </a:gridCol>
                <a:gridCol w="842198">
                  <a:extLst>
                    <a:ext uri="{9D8B030D-6E8A-4147-A177-3AD203B41FA5}">
                      <a16:colId xmlns:a16="http://schemas.microsoft.com/office/drawing/2014/main" val="2723260293"/>
                    </a:ext>
                  </a:extLst>
                </a:gridCol>
                <a:gridCol w="842198">
                  <a:extLst>
                    <a:ext uri="{9D8B030D-6E8A-4147-A177-3AD203B41FA5}">
                      <a16:colId xmlns:a16="http://schemas.microsoft.com/office/drawing/2014/main" val="4121005385"/>
                    </a:ext>
                  </a:extLst>
                </a:gridCol>
              </a:tblGrid>
              <a:tr h="395366">
                <a:tc>
                  <a:txBody>
                    <a:bodyPr/>
                    <a:lstStyle/>
                    <a:p>
                      <a:pPr algn="ctr"/>
                      <a:r>
                        <a:rPr lang="en-US" sz="1600" dirty="0"/>
                        <a:t>Scenario</a:t>
                      </a:r>
                    </a:p>
                  </a:txBody>
                  <a:tcPr anchor="ctr"/>
                </a:tc>
                <a:tc>
                  <a:txBody>
                    <a:bodyPr/>
                    <a:lstStyle/>
                    <a:p>
                      <a:pPr algn="ctr"/>
                      <a:r>
                        <a:rPr lang="en-US" dirty="0"/>
                        <a:t>Sept</a:t>
                      </a:r>
                    </a:p>
                  </a:txBody>
                  <a:tcPr anchor="ctr"/>
                </a:tc>
                <a:tc gridSpan="2">
                  <a:txBody>
                    <a:bodyPr/>
                    <a:lstStyle/>
                    <a:p>
                      <a:pPr algn="ctr"/>
                      <a:r>
                        <a:rPr lang="en-US" dirty="0"/>
                        <a:t>Oct</a:t>
                      </a:r>
                    </a:p>
                  </a:txBody>
                  <a:tcPr anchor="ctr"/>
                </a:tc>
                <a:tc hMerge="1">
                  <a:txBody>
                    <a:bodyPr/>
                    <a:lstStyle/>
                    <a:p>
                      <a:endParaRPr lang="en-US"/>
                    </a:p>
                  </a:txBody>
                  <a:tcPr/>
                </a:tc>
                <a:tc>
                  <a:txBody>
                    <a:bodyPr/>
                    <a:lstStyle/>
                    <a:p>
                      <a:pPr algn="ctr"/>
                      <a:r>
                        <a:rPr lang="en-US" dirty="0"/>
                        <a:t>Nov</a:t>
                      </a:r>
                    </a:p>
                  </a:txBody>
                  <a:tcPr anchor="ctr"/>
                </a:tc>
                <a:tc gridSpan="2">
                  <a:txBody>
                    <a:bodyPr/>
                    <a:lstStyle/>
                    <a:p>
                      <a:pPr algn="ctr"/>
                      <a:r>
                        <a:rPr lang="en-US" dirty="0"/>
                        <a:t>Dec</a:t>
                      </a:r>
                    </a:p>
                  </a:txBody>
                  <a:tcPr anchor="ctr"/>
                </a:tc>
                <a:tc hMerge="1">
                  <a:txBody>
                    <a:bodyPr/>
                    <a:lstStyle/>
                    <a:p>
                      <a:endParaRPr lang="en-US"/>
                    </a:p>
                  </a:txBody>
                  <a:tcPr/>
                </a:tc>
                <a:tc>
                  <a:txBody>
                    <a:bodyPr/>
                    <a:lstStyle/>
                    <a:p>
                      <a:pPr algn="ctr"/>
                      <a:r>
                        <a:rPr lang="en-US" dirty="0"/>
                        <a:t>Jan</a:t>
                      </a:r>
                    </a:p>
                  </a:txBody>
                  <a:tcPr anchor="ctr"/>
                </a:tc>
                <a:tc gridSpan="2">
                  <a:txBody>
                    <a:bodyPr/>
                    <a:lstStyle/>
                    <a:p>
                      <a:pPr algn="ctr"/>
                      <a:r>
                        <a:rPr lang="en-US" dirty="0"/>
                        <a:t>Feb</a:t>
                      </a:r>
                    </a:p>
                  </a:txBody>
                  <a:tcPr anchor="ctr"/>
                </a:tc>
                <a:tc hMerge="1">
                  <a:txBody>
                    <a:bodyPr/>
                    <a:lstStyle/>
                    <a:p>
                      <a:endParaRPr lang="en-US"/>
                    </a:p>
                  </a:txBody>
                  <a:tcPr/>
                </a:tc>
                <a:tc>
                  <a:txBody>
                    <a:bodyPr/>
                    <a:lstStyle/>
                    <a:p>
                      <a:pPr algn="ctr"/>
                      <a:r>
                        <a:rPr lang="en-US" dirty="0"/>
                        <a:t>March</a:t>
                      </a:r>
                    </a:p>
                  </a:txBody>
                  <a:tcPr anchor="ctr"/>
                </a:tc>
                <a:tc gridSpan="2">
                  <a:txBody>
                    <a:bodyPr/>
                    <a:lstStyle/>
                    <a:p>
                      <a:pPr algn="ctr"/>
                      <a:r>
                        <a:rPr lang="en-US" dirty="0"/>
                        <a:t>April</a:t>
                      </a:r>
                    </a:p>
                  </a:txBody>
                  <a:tcPr anchor="ctr"/>
                </a:tc>
                <a:tc hMerge="1">
                  <a:txBody>
                    <a:bodyPr/>
                    <a:lstStyle/>
                    <a:p>
                      <a:endParaRPr lang="en-US"/>
                    </a:p>
                  </a:txBody>
                  <a:tcPr/>
                </a:tc>
                <a:tc gridSpan="2">
                  <a:txBody>
                    <a:bodyPr/>
                    <a:lstStyle/>
                    <a:p>
                      <a:pPr algn="ctr"/>
                      <a:r>
                        <a:rPr lang="en-US" dirty="0"/>
                        <a:t>May</a:t>
                      </a:r>
                    </a:p>
                  </a:txBody>
                  <a:tcPr anchor="ctr"/>
                </a:tc>
                <a:tc hMerge="1">
                  <a:txBody>
                    <a:bodyPr/>
                    <a:lstStyle/>
                    <a:p>
                      <a:endParaRPr lang="en-US"/>
                    </a:p>
                  </a:txBody>
                  <a:tcPr/>
                </a:tc>
                <a:tc>
                  <a:txBody>
                    <a:bodyPr/>
                    <a:lstStyle/>
                    <a:p>
                      <a:pPr algn="ctr"/>
                      <a:r>
                        <a:rPr lang="en-US" dirty="0"/>
                        <a:t>June</a:t>
                      </a:r>
                    </a:p>
                  </a:txBody>
                  <a:tcPr anchor="ctr"/>
                </a:tc>
                <a:tc>
                  <a:txBody>
                    <a:bodyPr/>
                    <a:lstStyle/>
                    <a:p>
                      <a:pPr algn="ctr"/>
                      <a:r>
                        <a:rPr lang="en-US" dirty="0"/>
                        <a:t>July</a:t>
                      </a:r>
                    </a:p>
                  </a:txBody>
                  <a:tcPr anchor="ctr"/>
                </a:tc>
                <a:tc>
                  <a:txBody>
                    <a:bodyPr/>
                    <a:lstStyle/>
                    <a:p>
                      <a:pPr algn="ctr"/>
                      <a:r>
                        <a:rPr lang="en-US" dirty="0"/>
                        <a:t>Aug</a:t>
                      </a:r>
                    </a:p>
                  </a:txBody>
                  <a:tcPr anchor="ctr"/>
                </a:tc>
                <a:extLst>
                  <a:ext uri="{0D108BD9-81ED-4DB2-BD59-A6C34878D82A}">
                    <a16:rowId xmlns:a16="http://schemas.microsoft.com/office/drawing/2014/main" val="2644815969"/>
                  </a:ext>
                </a:extLst>
              </a:tr>
              <a:tr h="993189">
                <a:tc>
                  <a:txBody>
                    <a:bodyPr/>
                    <a:lstStyle/>
                    <a:p>
                      <a:pPr algn="ctr"/>
                      <a:r>
                        <a:rPr lang="en-US" sz="2800" dirty="0"/>
                        <a:t>1</a:t>
                      </a:r>
                    </a:p>
                  </a:txBody>
                  <a:tcPr anchor="ctr"/>
                </a:tc>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100% of Students on Campus</a:t>
                      </a:r>
                    </a:p>
                  </a:txBody>
                  <a:tcPr anchor="ct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endParaRPr lang="en-US" dirty="0"/>
                    </a:p>
                  </a:txBody>
                  <a:tcPr anchor="ctr">
                    <a:solidFill>
                      <a:schemeClr val="bg2"/>
                    </a:solidFill>
                  </a:tcPr>
                </a:tc>
                <a:tc>
                  <a:txBody>
                    <a:bodyPr/>
                    <a:lstStyle/>
                    <a:p>
                      <a:pPr algn="ctr"/>
                      <a:r>
                        <a:rPr lang="en-US" dirty="0"/>
                        <a:t>IAP</a:t>
                      </a:r>
                    </a:p>
                  </a:txBody>
                  <a:tcPr anchor="ctr">
                    <a:solidFill>
                      <a:schemeClr val="accent5">
                        <a:lumMod val="40000"/>
                        <a:lumOff val="60000"/>
                      </a:schemeClr>
                    </a:solidFill>
                  </a:tcPr>
                </a:tc>
                <a:tc grid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100% of Students on Campus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or other option</a:t>
                      </a:r>
                    </a:p>
                  </a:txBody>
                  <a:tcPr anchor="ctr">
                    <a:solidFill>
                      <a:schemeClr val="accent6">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a:endParaRPr lang="en-US" dirty="0"/>
                    </a:p>
                  </a:txBody>
                  <a:tcPr anchor="ctr">
                    <a:solidFill>
                      <a:schemeClr val="bg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91509395"/>
                  </a:ext>
                </a:extLst>
              </a:tr>
              <a:tr h="993189">
                <a:tc>
                  <a:txBody>
                    <a:bodyPr/>
                    <a:lstStyle/>
                    <a:p>
                      <a:pPr algn="ctr"/>
                      <a:r>
                        <a:rPr lang="en-US" sz="2800" dirty="0"/>
                        <a:t>2</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nchor="ctr">
                    <a:solidFill>
                      <a:schemeClr val="bg2"/>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Delayed Start Fall On-Campus</a:t>
                      </a:r>
                      <a:endParaRPr lang="en-US" dirty="0">
                        <a:solidFill>
                          <a:schemeClr val="bg1"/>
                        </a:solidFill>
                      </a:endParaRPr>
                    </a:p>
                  </a:txBody>
                  <a:tcPr anchor="ctr">
                    <a:solidFill>
                      <a:schemeClr val="accent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endParaRPr lang="en-US" dirty="0"/>
                    </a:p>
                  </a:txBody>
                  <a:tcPr anchor="ctr">
                    <a:solidFill>
                      <a:schemeClr val="bg2"/>
                    </a:solidFill>
                  </a:tcPr>
                </a:tc>
                <a:tc>
                  <a:txBody>
                    <a:bodyPr/>
                    <a:lstStyle/>
                    <a:p>
                      <a:pPr algn="ctr"/>
                      <a:r>
                        <a:rPr lang="en-US" dirty="0"/>
                        <a:t>Fall cont.</a:t>
                      </a:r>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nchor="ctr">
                    <a:solidFill>
                      <a:schemeClr val="bg2"/>
                    </a:solidFill>
                  </a:tcPr>
                </a:tc>
                <a:tc grid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Delayed Start Spring On-Campus</a:t>
                      </a:r>
                      <a:endParaRPr lang="en-US" dirty="0">
                        <a:solidFill>
                          <a:schemeClr val="bg1"/>
                        </a:solidFill>
                      </a:endParaRPr>
                    </a:p>
                  </a:txBody>
                  <a:tcPr anchor="ctr">
                    <a:solidFill>
                      <a:schemeClr val="accent6">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a:endParaRPr lang="en-US" dirty="0"/>
                    </a:p>
                  </a:txBody>
                  <a:tcPr anchor="ctr">
                    <a:solidFill>
                      <a:schemeClr val="bg2"/>
                    </a:solidFill>
                  </a:tcPr>
                </a:tc>
                <a:tc gridSpan="2">
                  <a:txBody>
                    <a:bodyPr/>
                    <a:lstStyle/>
                    <a:p>
                      <a:pPr algn="ctr"/>
                      <a:endParaRPr lang="en-US" dirty="0"/>
                    </a:p>
                  </a:txBody>
                  <a:tcPr anchor="ctr">
                    <a:solidFill>
                      <a:schemeClr val="bg2"/>
                    </a:solidFill>
                  </a:tcPr>
                </a:tc>
                <a:tc hMerge="1">
                  <a:txBody>
                    <a:bodyPr/>
                    <a:lstStyle/>
                    <a:p>
                      <a:pPr algn="ctr"/>
                      <a:endParaRPr lang="en-US" dirty="0"/>
                    </a:p>
                  </a:txBody>
                  <a:tcPr anchor="ctr">
                    <a:solidFill>
                      <a:schemeClr val="bg2"/>
                    </a:solidFill>
                  </a:tcPr>
                </a:tc>
                <a:extLst>
                  <a:ext uri="{0D108BD9-81ED-4DB2-BD59-A6C34878D82A}">
                    <a16:rowId xmlns:a16="http://schemas.microsoft.com/office/drawing/2014/main" val="1088229099"/>
                  </a:ext>
                </a:extLst>
              </a:tr>
              <a:tr h="931665">
                <a:tc>
                  <a:txBody>
                    <a:bodyPr/>
                    <a:lstStyle/>
                    <a:p>
                      <a:pPr algn="ctr"/>
                      <a:r>
                        <a:rPr lang="en-US" sz="2800" dirty="0"/>
                        <a:t>3</a:t>
                      </a:r>
                    </a:p>
                  </a:txBody>
                  <a:tcPr anchor="ctr"/>
                </a:tc>
                <a:tc gridSpan="5">
                  <a:txBody>
                    <a:bodyPr/>
                    <a:lstStyle/>
                    <a:p>
                      <a:pPr algn="ctr"/>
                      <a:r>
                        <a:rPr lang="en-US" sz="1800" kern="1200" dirty="0">
                          <a:solidFill>
                            <a:schemeClr val="dk1"/>
                          </a:solidFill>
                          <a:effectLst/>
                          <a:latin typeface="+mn-lt"/>
                          <a:ea typeface="+mn-ea"/>
                          <a:cs typeface="+mn-cs"/>
                        </a:rPr>
                        <a:t>A single cohort of 50%*</a:t>
                      </a:r>
                    </a:p>
                    <a:p>
                      <a:pPr algn="ctr"/>
                      <a:r>
                        <a:rPr lang="en-US" sz="1800" kern="1200" dirty="0">
                          <a:solidFill>
                            <a:schemeClr val="dk1"/>
                          </a:solidFill>
                          <a:effectLst/>
                          <a:latin typeface="+mn-lt"/>
                          <a:ea typeface="+mn-ea"/>
                          <a:cs typeface="+mn-cs"/>
                        </a:rPr>
                        <a:t> on campus</a:t>
                      </a:r>
                      <a:r>
                        <a:rPr lang="en-US" dirty="0">
                          <a:effectLst/>
                        </a:rPr>
                        <a:t> </a:t>
                      </a:r>
                      <a:endParaRPr lang="en-US" dirty="0"/>
                    </a:p>
                  </a:txBody>
                  <a:tcPr anchor="ctr">
                    <a:solidFill>
                      <a:schemeClr val="accent2">
                        <a:lumMod val="40000"/>
                        <a:lumOff val="60000"/>
                      </a:schemeClr>
                    </a:solidFill>
                  </a:tcPr>
                </a:tc>
                <a:tc hMerge="1">
                  <a:txBody>
                    <a:bodyPr/>
                    <a:lstStyle/>
                    <a:p>
                      <a:endParaRPr lang="en-US"/>
                    </a:p>
                  </a:txBody>
                  <a:tcPr/>
                </a:tc>
                <a:tc hMerge="1">
                  <a:txBody>
                    <a:bodyPr/>
                    <a:lstStyle/>
                    <a:p>
                      <a:endParaRPr lang="en-US"/>
                    </a:p>
                  </a:txBody>
                  <a:tcPr/>
                </a:tc>
                <a:tc hMerge="1">
                  <a:txBody>
                    <a:bodyPr/>
                    <a:lstStyle/>
                    <a:p>
                      <a:pPr algn="ctr"/>
                      <a:endParaRPr lang="en-US"/>
                    </a:p>
                  </a:txBody>
                  <a:tcPr/>
                </a:tc>
                <a:tc hMerge="1">
                  <a:txBody>
                    <a:bodyPr/>
                    <a:lstStyle/>
                    <a:p>
                      <a:pPr algn="ctr"/>
                      <a:endParaRPr lang="en-US" dirty="0"/>
                    </a:p>
                  </a:txBody>
                  <a:tcPr/>
                </a:tc>
                <a:tc>
                  <a:txBody>
                    <a:bodyPr/>
                    <a:lstStyle/>
                    <a:p>
                      <a:pPr algn="ctr"/>
                      <a:endParaRPr lang="en-US" dirty="0"/>
                    </a:p>
                  </a:txBody>
                  <a:tcPr anchor="ctr">
                    <a:solidFill>
                      <a:schemeClr val="bg2"/>
                    </a:solidFill>
                  </a:tcPr>
                </a:tc>
                <a:tc gridSpan="5">
                  <a:txBody>
                    <a:bodyPr/>
                    <a:lstStyle/>
                    <a:p>
                      <a:pPr algn="ctr"/>
                      <a:r>
                        <a:rPr lang="en-US" dirty="0"/>
                        <a:t>Winter Semester</a:t>
                      </a:r>
                    </a:p>
                    <a:p>
                      <a:pPr algn="ctr"/>
                      <a:r>
                        <a:rPr lang="en-US" dirty="0"/>
                        <a:t>75% of UG*</a:t>
                      </a:r>
                    </a:p>
                  </a:txBody>
                  <a:tcPr anchor="ctr">
                    <a:solidFill>
                      <a:schemeClr val="accent5">
                        <a:lumMod val="40000"/>
                        <a:lumOff val="60000"/>
                      </a:schemeClr>
                    </a:solidFill>
                  </a:tcPr>
                </a:tc>
                <a:tc hMerge="1">
                  <a:txBody>
                    <a:bodyPr/>
                    <a:lstStyle/>
                    <a:p>
                      <a:pPr algn="ctr"/>
                      <a:endParaRPr lang="en-US" dirty="0"/>
                    </a:p>
                  </a:txBody>
                  <a:tcPr anchor="ctr">
                    <a:solidFill>
                      <a:schemeClr val="accent5">
                        <a:lumMod val="40000"/>
                        <a:lumOff val="60000"/>
                      </a:schemeClr>
                    </a:solidFill>
                  </a:tcPr>
                </a:tc>
                <a:tc hMerge="1">
                  <a:txBody>
                    <a:bodyPr/>
                    <a:lstStyle/>
                    <a:p>
                      <a:endParaRPr lang="en-US"/>
                    </a:p>
                  </a:txBody>
                  <a:tcPr/>
                </a:tc>
                <a:tc hMerge="1">
                  <a:txBody>
                    <a:bodyPr/>
                    <a:lstStyle/>
                    <a:p>
                      <a:pPr algn="ctr"/>
                      <a:endParaRPr lang="en-US" dirty="0"/>
                    </a:p>
                  </a:txBody>
                  <a:tcPr anchor="ctr">
                    <a:solidFill>
                      <a:schemeClr val="accent5">
                        <a:lumMod val="40000"/>
                        <a:lumOff val="60000"/>
                      </a:schemeClr>
                    </a:solidFill>
                  </a:tcPr>
                </a:tc>
                <a:tc hMerge="1">
                  <a:txBody>
                    <a:bodyPr/>
                    <a:lstStyle/>
                    <a:p>
                      <a:pPr algn="ctr"/>
                      <a:endParaRPr lang="en-US" dirty="0"/>
                    </a:p>
                  </a:txBody>
                  <a:tcPr anchor="ctr">
                    <a:solidFill>
                      <a:schemeClr val="accent5">
                        <a:lumMod val="40000"/>
                        <a:lumOff val="60000"/>
                      </a:schemeClr>
                    </a:solidFill>
                  </a:tcPr>
                </a:tc>
                <a:tc>
                  <a:txBody>
                    <a:bodyPr/>
                    <a:lstStyle/>
                    <a:p>
                      <a:pPr algn="ctr"/>
                      <a:endParaRPr lang="en-US" dirty="0">
                        <a:solidFill>
                          <a:schemeClr val="tx1"/>
                        </a:solidFill>
                      </a:endParaRPr>
                    </a:p>
                  </a:txBody>
                  <a:tcPr anchor="ctr">
                    <a:solidFill>
                      <a:schemeClr val="bg2"/>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Spring Semester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75% of UG*</a:t>
                      </a:r>
                    </a:p>
                  </a:txBody>
                  <a:tcPr anchor="ctr">
                    <a:solidFill>
                      <a:schemeClr val="accent6">
                        <a:lumMod val="40000"/>
                        <a:lumOff val="60000"/>
                      </a:schemeClr>
                    </a:solidFill>
                  </a:tcPr>
                </a:tc>
                <a:tc hMerge="1">
                  <a:txBody>
                    <a:bodyPr/>
                    <a:lstStyle/>
                    <a:p>
                      <a:endParaRPr lang="en-US"/>
                    </a:p>
                  </a:txBody>
                  <a:tcPr/>
                </a:tc>
                <a:tc hMerge="1">
                  <a:txBody>
                    <a:bodyPr/>
                    <a:lstStyle/>
                    <a:p>
                      <a:pPr algn="ctr"/>
                      <a:endParaRPr lang="en-US" dirty="0">
                        <a:solidFill>
                          <a:schemeClr val="tx1"/>
                        </a:solidFill>
                      </a:endParaRPr>
                    </a:p>
                  </a:txBody>
                  <a:tcPr anchor="ctr">
                    <a:solidFill>
                      <a:schemeClr val="accent6">
                        <a:lumMod val="40000"/>
                        <a:lumOff val="60000"/>
                      </a:schemeClr>
                    </a:solidFill>
                  </a:tcPr>
                </a:tc>
                <a:tc hMerge="1">
                  <a:txBody>
                    <a:bodyPr/>
                    <a:lstStyle/>
                    <a:p>
                      <a:pPr algn="ctr"/>
                      <a:endParaRPr lang="en-US" dirty="0">
                        <a:solidFill>
                          <a:schemeClr val="tx1"/>
                        </a:solidFill>
                      </a:endParaRPr>
                    </a:p>
                  </a:txBody>
                  <a:tcPr anchor="ctr">
                    <a:solidFill>
                      <a:schemeClr val="accent6">
                        <a:lumMod val="40000"/>
                        <a:lumOff val="60000"/>
                      </a:schemeClr>
                    </a:solidFill>
                  </a:tcPr>
                </a:tc>
                <a:tc>
                  <a:txBody>
                    <a:bodyPr/>
                    <a:lstStyle/>
                    <a:p>
                      <a:pPr algn="ctr"/>
                      <a:endParaRPr lang="en-US" dirty="0">
                        <a:solidFill>
                          <a:schemeClr val="tx1"/>
                        </a:solidFill>
                      </a:endParaRPr>
                    </a:p>
                  </a:txBody>
                  <a:tcPr anchor="ctr">
                    <a:solidFill>
                      <a:schemeClr val="bg2"/>
                    </a:solidFill>
                  </a:tcPr>
                </a:tc>
                <a:extLst>
                  <a:ext uri="{0D108BD9-81ED-4DB2-BD59-A6C34878D82A}">
                    <a16:rowId xmlns:a16="http://schemas.microsoft.com/office/drawing/2014/main" val="3438677185"/>
                  </a:ext>
                </a:extLst>
              </a:tr>
              <a:tr h="731224">
                <a:tc rowSpan="2">
                  <a:txBody>
                    <a:bodyPr/>
                    <a:lstStyle/>
                    <a:p>
                      <a:pPr algn="ctr"/>
                      <a:r>
                        <a:rPr lang="en-US" sz="2800" dirty="0"/>
                        <a:t>4</a:t>
                      </a:r>
                    </a:p>
                  </a:txBody>
                  <a:tcPr anchor="ctr"/>
                </a:tc>
                <a:tc gridSpan="2">
                  <a:txBody>
                    <a:bodyPr/>
                    <a:lstStyle/>
                    <a:p>
                      <a:pPr algn="ctr"/>
                      <a:r>
                        <a:rPr lang="en-US" dirty="0"/>
                        <a:t>1st half on campus</a:t>
                      </a:r>
                    </a:p>
                  </a:txBody>
                  <a:tcPr anchor="ctr">
                    <a:solidFill>
                      <a:schemeClr val="accent2">
                        <a:lumMod val="40000"/>
                        <a:lumOff val="60000"/>
                      </a:schemeClr>
                    </a:solidFill>
                  </a:tcPr>
                </a:tc>
                <a:tc hMerge="1">
                  <a:txBody>
                    <a:bodyPr/>
                    <a:lstStyle/>
                    <a:p>
                      <a:endParaRPr lang="en-US"/>
                    </a:p>
                  </a:txBody>
                  <a:tcPr/>
                </a:tc>
                <a:tc>
                  <a:txBody>
                    <a:bodyPr/>
                    <a:lstStyle/>
                    <a:p>
                      <a:pPr algn="ctr"/>
                      <a:endParaRPr lang="en-US" dirty="0"/>
                    </a:p>
                  </a:txBody>
                  <a:tcPr anchor="ctr">
                    <a:solidFill>
                      <a:schemeClr val="bg2"/>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2</a:t>
                      </a:r>
                      <a:r>
                        <a:rPr lang="en-US" baseline="30000" dirty="0"/>
                        <a:t>nd</a:t>
                      </a:r>
                      <a:r>
                        <a:rPr lang="en-US" dirty="0"/>
                        <a:t> half on campus</a:t>
                      </a:r>
                    </a:p>
                  </a:txBody>
                  <a:tcPr anchor="ctr">
                    <a:solidFill>
                      <a:schemeClr val="accent2">
                        <a:lumMod val="40000"/>
                        <a:lumOff val="60000"/>
                      </a:schemeClr>
                    </a:solidFill>
                  </a:tcPr>
                </a:tc>
                <a:tc hMerge="1">
                  <a:txBody>
                    <a:bodyPr/>
                    <a:lstStyle/>
                    <a:p>
                      <a:pPr algn="ctr"/>
                      <a:endParaRPr lang="en-US" dirty="0"/>
                    </a:p>
                  </a:txBody>
                  <a:tcPr/>
                </a:tc>
                <a:tc rowSpan="2">
                  <a:txBody>
                    <a:bodyPr/>
                    <a:lstStyle/>
                    <a:p>
                      <a:pPr algn="ctr"/>
                      <a:endParaRPr lang="en-US" dirty="0"/>
                    </a:p>
                  </a:txBody>
                  <a:tcPr anchor="ctr">
                    <a:solidFill>
                      <a:schemeClr val="bg2"/>
                    </a:solidFill>
                  </a:tcPr>
                </a:tc>
                <a:tc rowSpan="2">
                  <a:txBody>
                    <a:bodyPr/>
                    <a:lstStyle/>
                    <a:p>
                      <a:pPr algn="ctr"/>
                      <a:r>
                        <a:rPr lang="en-US" dirty="0"/>
                        <a:t>IAP</a:t>
                      </a:r>
                    </a:p>
                  </a:txBody>
                  <a:tcPr anchor="ctr">
                    <a:solidFill>
                      <a:schemeClr val="accent5">
                        <a:lumMod val="40000"/>
                        <a:lumOff val="60000"/>
                      </a:schemeClr>
                    </a:solidFill>
                  </a:tcPr>
                </a:tc>
                <a:tc rowSpan="2" gridSpan="6">
                  <a:txBody>
                    <a:bodyPr/>
                    <a:lstStyle/>
                    <a:p>
                      <a:pPr algn="ctr"/>
                      <a:r>
                        <a:rPr lang="en-US" sz="1800" kern="1200" dirty="0">
                          <a:solidFill>
                            <a:schemeClr val="dk1"/>
                          </a:solidFill>
                          <a:effectLst/>
                          <a:latin typeface="+mn-lt"/>
                          <a:ea typeface="+mn-ea"/>
                          <a:cs typeface="+mn-cs"/>
                        </a:rPr>
                        <a:t>On Campus @ 50% (could be same split model as in fall)</a:t>
                      </a:r>
                    </a:p>
                    <a:p>
                      <a:pPr algn="ctr"/>
                      <a:r>
                        <a:rPr lang="en-US" sz="1800" kern="1200" dirty="0">
                          <a:solidFill>
                            <a:schemeClr val="dk1"/>
                          </a:solidFill>
                          <a:effectLst/>
                          <a:latin typeface="+mn-lt"/>
                          <a:ea typeface="+mn-ea"/>
                          <a:cs typeface="+mn-cs"/>
                        </a:rPr>
                        <a:t>75% with New Vassar</a:t>
                      </a:r>
                    </a:p>
                    <a:p>
                      <a:pPr algn="ctr"/>
                      <a:r>
                        <a:rPr lang="en-US" sz="1800" kern="1200" dirty="0">
                          <a:solidFill>
                            <a:schemeClr val="dk1"/>
                          </a:solidFill>
                          <a:effectLst/>
                          <a:latin typeface="+mn-lt"/>
                          <a:ea typeface="+mn-ea"/>
                          <a:cs typeface="+mn-cs"/>
                        </a:rPr>
                        <a:t>100%</a:t>
                      </a:r>
                      <a:r>
                        <a:rPr lang="en-US" dirty="0">
                          <a:effectLst/>
                        </a:rPr>
                        <a:t> otherwise</a:t>
                      </a:r>
                      <a:endParaRPr lang="en-US" dirty="0"/>
                    </a:p>
                  </a:txBody>
                  <a:tcPr anchor="ctr">
                    <a:solidFill>
                      <a:schemeClr val="accent6">
                        <a:lumMod val="40000"/>
                        <a:lumOff val="60000"/>
                      </a:schemeClr>
                    </a:solidFill>
                  </a:tcPr>
                </a:tc>
                <a:tc rowSpan="2" hMerge="1">
                  <a:txBody>
                    <a:bodyPr/>
                    <a:lstStyle/>
                    <a:p>
                      <a:endParaRPr lang="en-US"/>
                    </a:p>
                  </a:txBody>
                  <a:tcPr/>
                </a:tc>
                <a:tc rowSpan="2" hMerge="1">
                  <a:txBody>
                    <a:bodyPr/>
                    <a:lstStyle/>
                    <a:p>
                      <a:pPr algn="ctr"/>
                      <a:endParaRPr lang="en-US" dirty="0"/>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gridSpan="4">
                  <a:txBody>
                    <a:bodyPr/>
                    <a:lstStyle/>
                    <a:p>
                      <a:endParaRPr lang="en-US" dirty="0"/>
                    </a:p>
                  </a:txBody>
                  <a:tcPr anchor="ctr">
                    <a:solidFill>
                      <a:schemeClr val="bg2"/>
                    </a:solidFill>
                  </a:tcPr>
                </a:tc>
                <a:tc rowSpan="2"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nchor="ctr">
                    <a:solidFill>
                      <a:schemeClr val="bg2"/>
                    </a:solidFill>
                  </a:tcPr>
                </a:tc>
                <a:tc rowSpan="2"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nchor="ctr">
                    <a:solidFill>
                      <a:schemeClr val="bg2"/>
                    </a:solidFill>
                  </a:tcPr>
                </a:tc>
                <a:tc rowSpan="2"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nchor="ctr">
                    <a:solidFill>
                      <a:schemeClr val="bg2"/>
                    </a:solidFill>
                  </a:tcPr>
                </a:tc>
                <a:extLst>
                  <a:ext uri="{0D108BD9-81ED-4DB2-BD59-A6C34878D82A}">
                    <a16:rowId xmlns:a16="http://schemas.microsoft.com/office/drawing/2014/main" val="1326585135"/>
                  </a:ext>
                </a:extLst>
              </a:tr>
              <a:tr h="436984">
                <a:tc vMerge="1">
                  <a:txBody>
                    <a:bodyPr/>
                    <a:lstStyle/>
                    <a:p>
                      <a:endParaRPr lang="en-US"/>
                    </a:p>
                  </a:txBody>
                  <a:tcPr/>
                </a:tc>
                <a:tc gridSpan="5">
                  <a:txBody>
                    <a:bodyPr/>
                    <a:lstStyle/>
                    <a:p>
                      <a:pPr algn="ctr"/>
                      <a:r>
                        <a:rPr lang="en-US" dirty="0">
                          <a:solidFill>
                            <a:schemeClr val="tx1"/>
                          </a:solidFill>
                        </a:rPr>
                        <a:t>Online classes span semester</a:t>
                      </a:r>
                    </a:p>
                  </a:txBody>
                  <a:tcPr anchor="ctr">
                    <a:solidFill>
                      <a:schemeClr val="accent2">
                        <a:lumMod val="20000"/>
                        <a:lumOff val="80000"/>
                      </a:schemeClr>
                    </a:solidFill>
                  </a:tcPr>
                </a:tc>
                <a:tc hMerge="1">
                  <a:txBody>
                    <a:bodyPr/>
                    <a:lstStyle/>
                    <a:p>
                      <a:endParaRPr lang="en-US"/>
                    </a:p>
                  </a:txBody>
                  <a:tcPr/>
                </a:tc>
                <a:tc hMerge="1">
                  <a:txBody>
                    <a:bodyPr/>
                    <a:lstStyle/>
                    <a:p>
                      <a:pPr algn="ctr"/>
                      <a:endParaRPr lang="en-US"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solidFill>
                      <a:schemeClr val="accent2">
                        <a:lumMod val="40000"/>
                        <a:lumOff val="60000"/>
                      </a:schemeClr>
                    </a:solidFill>
                  </a:tcPr>
                </a:tc>
                <a:tc hMerge="1">
                  <a:txBody>
                    <a:bodyPr/>
                    <a:lstStyle/>
                    <a:p>
                      <a:endParaRPr lang="en-US"/>
                    </a:p>
                  </a:txBody>
                  <a:tcPr/>
                </a:tc>
                <a:tc vMerge="1">
                  <a:txBody>
                    <a:bodyPr/>
                    <a:lstStyle/>
                    <a:p>
                      <a:endParaRPr lang="en-US"/>
                    </a:p>
                  </a:txBody>
                  <a:tcPr/>
                </a:tc>
                <a:tc vMerge="1">
                  <a:txBody>
                    <a:bodyPr/>
                    <a:lstStyle/>
                    <a:p>
                      <a:endParaRPr lang="en-US"/>
                    </a:p>
                  </a:txBody>
                  <a:tcPr/>
                </a:tc>
                <a:tc gridSpan="6"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597164588"/>
                  </a:ext>
                </a:extLst>
              </a:tr>
              <a:tr h="764858">
                <a:tc>
                  <a:txBody>
                    <a:bodyPr/>
                    <a:lstStyle/>
                    <a:p>
                      <a:pPr algn="ctr"/>
                      <a:r>
                        <a:rPr lang="en-US" sz="2800" dirty="0"/>
                        <a:t>5</a:t>
                      </a:r>
                    </a:p>
                  </a:txBody>
                  <a:tcPr anchor="ctr"/>
                </a:tc>
                <a:tc gridSpan="5">
                  <a:txBody>
                    <a:bodyPr/>
                    <a:lstStyle/>
                    <a:p>
                      <a:pPr algn="ctr"/>
                      <a:r>
                        <a:rPr lang="en-US" sz="1800" kern="1200" dirty="0">
                          <a:solidFill>
                            <a:schemeClr val="dk1"/>
                          </a:solidFill>
                          <a:effectLst/>
                          <a:latin typeface="+mn-lt"/>
                          <a:ea typeface="+mn-ea"/>
                          <a:cs typeface="+mn-cs"/>
                        </a:rPr>
                        <a:t>A single cohort of 50%</a:t>
                      </a:r>
                    </a:p>
                    <a:p>
                      <a:pPr algn="ctr"/>
                      <a:r>
                        <a:rPr lang="en-US" sz="1800" kern="1200" dirty="0">
                          <a:solidFill>
                            <a:schemeClr val="dk1"/>
                          </a:solidFill>
                          <a:effectLst/>
                          <a:latin typeface="+mn-lt"/>
                          <a:ea typeface="+mn-ea"/>
                          <a:cs typeface="+mn-cs"/>
                        </a:rPr>
                        <a:t> on campus</a:t>
                      </a:r>
                      <a:r>
                        <a:rPr lang="en-US" dirty="0">
                          <a:effectLst/>
                        </a:rPr>
                        <a:t> </a:t>
                      </a:r>
                      <a:endParaRPr lang="en-US" dirty="0"/>
                    </a:p>
                  </a:txBody>
                  <a:tcPr anchor="ctr">
                    <a:solidFill>
                      <a:schemeClr val="accent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endParaRPr lang="en-US" dirty="0">
                        <a:solidFill>
                          <a:schemeClr val="bg1"/>
                        </a:solidFill>
                      </a:endParaRPr>
                    </a:p>
                  </a:txBody>
                  <a:tcPr anchor="ctr">
                    <a:solidFill>
                      <a:schemeClr val="bg2"/>
                    </a:solidFill>
                  </a:tcPr>
                </a:tc>
                <a:tc>
                  <a:txBody>
                    <a:bodyPr/>
                    <a:lstStyle/>
                    <a:p>
                      <a:pPr algn="ctr"/>
                      <a:r>
                        <a:rPr lang="en-US" dirty="0">
                          <a:solidFill>
                            <a:schemeClr val="tx1"/>
                          </a:solidFill>
                        </a:rPr>
                        <a:t>IAP</a:t>
                      </a:r>
                    </a:p>
                  </a:txBody>
                  <a:tcPr anchor="ctr">
                    <a:solidFill>
                      <a:schemeClr val="accent5">
                        <a:lumMod val="40000"/>
                        <a:lumOff val="60000"/>
                      </a:schemeClr>
                    </a:solidFill>
                  </a:tcPr>
                </a:tc>
                <a:tc gridSpan="6">
                  <a:txBody>
                    <a:bodyPr/>
                    <a:lstStyle/>
                    <a:p>
                      <a:pPr algn="ctr"/>
                      <a:r>
                        <a:rPr lang="en-US" sz="1800" kern="1200" dirty="0">
                          <a:solidFill>
                            <a:schemeClr val="dk1"/>
                          </a:solidFill>
                          <a:effectLst/>
                          <a:latin typeface="+mn-lt"/>
                          <a:ea typeface="+mn-ea"/>
                          <a:cs typeface="+mn-cs"/>
                        </a:rPr>
                        <a:t>A single cohort of 50%</a:t>
                      </a:r>
                    </a:p>
                    <a:p>
                      <a:pPr algn="ctr"/>
                      <a:r>
                        <a:rPr lang="en-US" sz="1800" kern="1200" dirty="0">
                          <a:solidFill>
                            <a:schemeClr val="dk1"/>
                          </a:solidFill>
                          <a:effectLst/>
                          <a:latin typeface="+mn-lt"/>
                          <a:ea typeface="+mn-ea"/>
                          <a:cs typeface="+mn-cs"/>
                        </a:rPr>
                        <a:t> on campus, or other option</a:t>
                      </a:r>
                      <a:endParaRPr lang="en-US" dirty="0"/>
                    </a:p>
                  </a:txBody>
                  <a:tcPr anchor="ctr">
                    <a:solidFill>
                      <a:schemeClr val="accent6">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a:endParaRPr lang="en-US" dirty="0">
                        <a:solidFill>
                          <a:schemeClr val="bg1"/>
                        </a:solidFill>
                      </a:endParaRPr>
                    </a:p>
                  </a:txBody>
                  <a:tcPr anchor="ctr">
                    <a:solidFill>
                      <a:schemeClr val="bg2"/>
                    </a:solidFill>
                  </a:tcPr>
                </a:tc>
                <a:tc hMerge="1">
                  <a:txBody>
                    <a:bodyPr/>
                    <a:lstStyle/>
                    <a:p>
                      <a:endParaRPr lang="en-US"/>
                    </a:p>
                  </a:txBody>
                  <a:tcPr/>
                </a:tc>
                <a:tc hMerge="1">
                  <a:txBody>
                    <a:bodyPr/>
                    <a:lstStyle/>
                    <a:p>
                      <a:pPr algn="ctr"/>
                      <a:endParaRPr lang="en-US" dirty="0">
                        <a:solidFill>
                          <a:schemeClr val="tx1"/>
                        </a:solidFill>
                      </a:endParaRPr>
                    </a:p>
                  </a:txBody>
                  <a:tcPr anchor="ctr">
                    <a:solidFill>
                      <a:schemeClr val="bg2"/>
                    </a:solidFill>
                  </a:tcPr>
                </a:tc>
                <a:tc hMerge="1">
                  <a:txBody>
                    <a:bodyPr/>
                    <a:lstStyle/>
                    <a:p>
                      <a:endParaRPr lang="en-US"/>
                    </a:p>
                  </a:txBody>
                  <a:tcPr/>
                </a:tc>
                <a:extLst>
                  <a:ext uri="{0D108BD9-81ED-4DB2-BD59-A6C34878D82A}">
                    <a16:rowId xmlns:a16="http://schemas.microsoft.com/office/drawing/2014/main" val="308352804"/>
                  </a:ext>
                </a:extLst>
              </a:tr>
              <a:tr h="789700">
                <a:tc>
                  <a:txBody>
                    <a:bodyPr/>
                    <a:lstStyle/>
                    <a:p>
                      <a:pPr algn="ctr"/>
                      <a:r>
                        <a:rPr lang="en-US" sz="2800" dirty="0"/>
                        <a:t>6</a:t>
                      </a:r>
                    </a:p>
                  </a:txBody>
                  <a:tcPr anchor="ctr"/>
                </a:tc>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Online: UGs in emergency housing remain. Some special cases may be added</a:t>
                      </a:r>
                      <a:r>
                        <a:rPr lang="en-US" dirty="0">
                          <a:solidFill>
                            <a:schemeClr val="tx1"/>
                          </a:solidFill>
                          <a:effectLst/>
                        </a:rPr>
                        <a:t> </a:t>
                      </a:r>
                      <a:endParaRPr lang="en-US" dirty="0">
                        <a:solidFill>
                          <a:schemeClr val="tx1"/>
                        </a:solidFill>
                      </a:endParaRPr>
                    </a:p>
                  </a:txBody>
                  <a:tcPr anchor="ct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endParaRPr lang="en-US" dirty="0">
                        <a:solidFill>
                          <a:schemeClr val="bg1"/>
                        </a:solidFill>
                      </a:endParaRPr>
                    </a:p>
                  </a:txBody>
                  <a:tcPr anchor="ctr">
                    <a:solidFill>
                      <a:schemeClr val="bg2"/>
                    </a:solidFill>
                  </a:tcPr>
                </a:tc>
                <a:tc>
                  <a:txBody>
                    <a:bodyPr/>
                    <a:lstStyle/>
                    <a:p>
                      <a:pPr algn="ctr"/>
                      <a:r>
                        <a:rPr lang="en-US" dirty="0">
                          <a:solidFill>
                            <a:schemeClr val="tx1"/>
                          </a:solidFill>
                        </a:rPr>
                        <a:t>IAP</a:t>
                      </a:r>
                    </a:p>
                  </a:txBody>
                  <a:tcPr anchor="ctr">
                    <a:solidFill>
                      <a:schemeClr val="accent5">
                        <a:lumMod val="40000"/>
                        <a:lumOff val="60000"/>
                      </a:schemeClr>
                    </a:solidFill>
                  </a:tcPr>
                </a:tc>
                <a:tc gridSpan="6">
                  <a:txBody>
                    <a:bodyPr/>
                    <a:lstStyle/>
                    <a:p>
                      <a:pPr algn="ctr"/>
                      <a:r>
                        <a:rPr lang="en-US" sz="1800" kern="1200" dirty="0">
                          <a:solidFill>
                            <a:schemeClr val="dk1"/>
                          </a:solidFill>
                          <a:effectLst/>
                          <a:latin typeface="+mn-lt"/>
                          <a:ea typeface="+mn-ea"/>
                          <a:cs typeface="+mn-cs"/>
                        </a:rPr>
                        <a:t>On Campus @ 50%</a:t>
                      </a:r>
                    </a:p>
                    <a:p>
                      <a:pPr algn="ctr"/>
                      <a:r>
                        <a:rPr lang="en-US" sz="1800" kern="1200" dirty="0">
                          <a:solidFill>
                            <a:schemeClr val="dk1"/>
                          </a:solidFill>
                          <a:effectLst/>
                          <a:latin typeface="+mn-lt"/>
                          <a:ea typeface="+mn-ea"/>
                          <a:cs typeface="+mn-cs"/>
                        </a:rPr>
                        <a:t>75% with New Vassar</a:t>
                      </a:r>
                    </a:p>
                    <a:p>
                      <a:pPr algn="ctr"/>
                      <a:r>
                        <a:rPr lang="en-US" sz="1800" kern="1200" dirty="0">
                          <a:solidFill>
                            <a:schemeClr val="dk1"/>
                          </a:solidFill>
                          <a:effectLst/>
                          <a:latin typeface="+mn-lt"/>
                          <a:ea typeface="+mn-ea"/>
                          <a:cs typeface="+mn-cs"/>
                        </a:rPr>
                        <a:t>100%</a:t>
                      </a:r>
                      <a:r>
                        <a:rPr lang="en-US" dirty="0">
                          <a:effectLst/>
                        </a:rPr>
                        <a:t> otherwise</a:t>
                      </a:r>
                      <a:endParaRPr lang="en-US" dirty="0"/>
                    </a:p>
                  </a:txBody>
                  <a:tcPr anchor="ctr">
                    <a:solidFill>
                      <a:schemeClr val="accent6">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a:endParaRPr lang="en-US" dirty="0">
                        <a:solidFill>
                          <a:schemeClr val="bg1"/>
                        </a:solidFill>
                      </a:endParaRPr>
                    </a:p>
                  </a:txBody>
                  <a:tcPr anchor="ctr">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29722921"/>
                  </a:ext>
                </a:extLst>
              </a:tr>
            </a:tbl>
          </a:graphicData>
        </a:graphic>
      </p:graphicFrame>
      <p:sp>
        <p:nvSpPr>
          <p:cNvPr id="2" name="TextBox 1">
            <a:extLst>
              <a:ext uri="{FF2B5EF4-FFF2-40B4-BE49-F238E27FC236}">
                <a16:creationId xmlns:a16="http://schemas.microsoft.com/office/drawing/2014/main" id="{7853D7B4-A648-7B4B-B893-264C083ED1AD}"/>
              </a:ext>
            </a:extLst>
          </p:cNvPr>
          <p:cNvSpPr txBox="1"/>
          <p:nvPr/>
        </p:nvSpPr>
        <p:spPr>
          <a:xfrm>
            <a:off x="176269" y="6423223"/>
            <a:ext cx="8385950" cy="307777"/>
          </a:xfrm>
          <a:prstGeom prst="rect">
            <a:avLst/>
          </a:prstGeom>
          <a:noFill/>
        </p:spPr>
        <p:txBody>
          <a:bodyPr wrap="none" rtlCol="0">
            <a:spAutoFit/>
          </a:bodyPr>
          <a:lstStyle/>
          <a:p>
            <a:r>
              <a:rPr lang="en-US" sz="1400" dirty="0"/>
              <a:t>* Fall percentage could be 25%-67% with implications for percentages downstream, many permutations possible</a:t>
            </a:r>
          </a:p>
        </p:txBody>
      </p:sp>
    </p:spTree>
    <p:extLst>
      <p:ext uri="{BB962C8B-B14F-4D97-AF65-F5344CB8AC3E}">
        <p14:creationId xmlns:p14="http://schemas.microsoft.com/office/powerpoint/2010/main" val="1593197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5A2E70D-772F-42BE-9E81-E983CF24ED5C}"/>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30" name="think-cell Slide" r:id="rId5" imgW="360" imgH="360" progId="TCLayout.ActiveDocument.1">
                  <p:embed/>
                </p:oleObj>
              </mc:Choice>
              <mc:Fallback>
                <p:oleObj name="think-cell Slide" r:id="rId5" imgW="360" imgH="360" progId="TCLayout.ActiveDocument.1">
                  <p:embed/>
                  <p:pic>
                    <p:nvPicPr>
                      <p:cNvPr id="3" name="Object 2" hidden="1">
                        <a:extLst>
                          <a:ext uri="{FF2B5EF4-FFF2-40B4-BE49-F238E27FC236}">
                            <a16:creationId xmlns:a16="http://schemas.microsoft.com/office/drawing/2014/main" id="{C5A2E70D-772F-42BE-9E81-E983CF24ED5C}"/>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48" name="Table 47">
            <a:extLst>
              <a:ext uri="{FF2B5EF4-FFF2-40B4-BE49-F238E27FC236}">
                <a16:creationId xmlns:a16="http://schemas.microsoft.com/office/drawing/2014/main" id="{26D9859A-9E85-4D0C-9CD4-286C1A6F57D3}"/>
              </a:ext>
            </a:extLst>
          </p:cNvPr>
          <p:cNvGraphicFramePr>
            <a:graphicFrameLocks noGrp="1"/>
          </p:cNvGraphicFramePr>
          <p:nvPr/>
        </p:nvGraphicFramePr>
        <p:xfrm>
          <a:off x="3170508" y="993341"/>
          <a:ext cx="8983464" cy="4786819"/>
        </p:xfrm>
        <a:graphic>
          <a:graphicData uri="http://schemas.openxmlformats.org/drawingml/2006/table">
            <a:tbl>
              <a:tblPr firstRow="1" bandRow="1">
                <a:tableStyleId>{2D5ABB26-0587-4C30-8999-92F81FD0307C}</a:tableStyleId>
              </a:tblPr>
              <a:tblGrid>
                <a:gridCol w="748622">
                  <a:extLst>
                    <a:ext uri="{9D8B030D-6E8A-4147-A177-3AD203B41FA5}">
                      <a16:colId xmlns:a16="http://schemas.microsoft.com/office/drawing/2014/main" val="2835337981"/>
                    </a:ext>
                  </a:extLst>
                </a:gridCol>
                <a:gridCol w="748622">
                  <a:extLst>
                    <a:ext uri="{9D8B030D-6E8A-4147-A177-3AD203B41FA5}">
                      <a16:colId xmlns:a16="http://schemas.microsoft.com/office/drawing/2014/main" val="3574822135"/>
                    </a:ext>
                  </a:extLst>
                </a:gridCol>
                <a:gridCol w="748622">
                  <a:extLst>
                    <a:ext uri="{9D8B030D-6E8A-4147-A177-3AD203B41FA5}">
                      <a16:colId xmlns:a16="http://schemas.microsoft.com/office/drawing/2014/main" val="1843416478"/>
                    </a:ext>
                  </a:extLst>
                </a:gridCol>
                <a:gridCol w="748622">
                  <a:extLst>
                    <a:ext uri="{9D8B030D-6E8A-4147-A177-3AD203B41FA5}">
                      <a16:colId xmlns:a16="http://schemas.microsoft.com/office/drawing/2014/main" val="2194603001"/>
                    </a:ext>
                  </a:extLst>
                </a:gridCol>
                <a:gridCol w="748622">
                  <a:extLst>
                    <a:ext uri="{9D8B030D-6E8A-4147-A177-3AD203B41FA5}">
                      <a16:colId xmlns:a16="http://schemas.microsoft.com/office/drawing/2014/main" val="3810228473"/>
                    </a:ext>
                  </a:extLst>
                </a:gridCol>
                <a:gridCol w="748622">
                  <a:extLst>
                    <a:ext uri="{9D8B030D-6E8A-4147-A177-3AD203B41FA5}">
                      <a16:colId xmlns:a16="http://schemas.microsoft.com/office/drawing/2014/main" val="870154587"/>
                    </a:ext>
                  </a:extLst>
                </a:gridCol>
                <a:gridCol w="748622">
                  <a:extLst>
                    <a:ext uri="{9D8B030D-6E8A-4147-A177-3AD203B41FA5}">
                      <a16:colId xmlns:a16="http://schemas.microsoft.com/office/drawing/2014/main" val="3941396673"/>
                    </a:ext>
                  </a:extLst>
                </a:gridCol>
                <a:gridCol w="748622">
                  <a:extLst>
                    <a:ext uri="{9D8B030D-6E8A-4147-A177-3AD203B41FA5}">
                      <a16:colId xmlns:a16="http://schemas.microsoft.com/office/drawing/2014/main" val="1255335274"/>
                    </a:ext>
                  </a:extLst>
                </a:gridCol>
                <a:gridCol w="748622">
                  <a:extLst>
                    <a:ext uri="{9D8B030D-6E8A-4147-A177-3AD203B41FA5}">
                      <a16:colId xmlns:a16="http://schemas.microsoft.com/office/drawing/2014/main" val="1326468241"/>
                    </a:ext>
                  </a:extLst>
                </a:gridCol>
                <a:gridCol w="748622">
                  <a:extLst>
                    <a:ext uri="{9D8B030D-6E8A-4147-A177-3AD203B41FA5}">
                      <a16:colId xmlns:a16="http://schemas.microsoft.com/office/drawing/2014/main" val="277972463"/>
                    </a:ext>
                  </a:extLst>
                </a:gridCol>
                <a:gridCol w="748622">
                  <a:extLst>
                    <a:ext uri="{9D8B030D-6E8A-4147-A177-3AD203B41FA5}">
                      <a16:colId xmlns:a16="http://schemas.microsoft.com/office/drawing/2014/main" val="3913347385"/>
                    </a:ext>
                  </a:extLst>
                </a:gridCol>
                <a:gridCol w="748622">
                  <a:extLst>
                    <a:ext uri="{9D8B030D-6E8A-4147-A177-3AD203B41FA5}">
                      <a16:colId xmlns:a16="http://schemas.microsoft.com/office/drawing/2014/main" val="1133725257"/>
                    </a:ext>
                  </a:extLst>
                </a:gridCol>
              </a:tblGrid>
              <a:tr h="274661">
                <a:tc>
                  <a:txBody>
                    <a:bodyPr/>
                    <a:lstStyle/>
                    <a:p>
                      <a:pPr algn="ctr"/>
                      <a:r>
                        <a:rPr lang="en-US" sz="1600" dirty="0"/>
                        <a:t>Sep ’20</a:t>
                      </a:r>
                    </a:p>
                  </a:txBody>
                  <a:tcPr marL="27432" marR="27432" marT="27432" marB="27432">
                    <a:lnL w="5715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t>Oct ’20</a:t>
                      </a:r>
                    </a:p>
                  </a:txBody>
                  <a:tcPr marL="27432" marR="27432" marT="27432" marB="27432">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t>Nov ’20</a:t>
                      </a:r>
                    </a:p>
                  </a:txBody>
                  <a:tcPr marL="27432" marR="27432" marT="27432" marB="27432">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t>Dec ’20</a:t>
                      </a:r>
                    </a:p>
                  </a:txBody>
                  <a:tcPr marL="27432" marR="27432" marT="27432" marB="27432">
                    <a:lnL w="6350" cap="flat" cmpd="sng" algn="ctr">
                      <a:solidFill>
                        <a:schemeClr val="bg1">
                          <a:lumMod val="50000"/>
                        </a:schemeClr>
                      </a:solidFill>
                      <a:prstDash val="solid"/>
                      <a:round/>
                      <a:headEnd type="none" w="med" len="med"/>
                      <a:tailEnd type="none" w="med" len="med"/>
                    </a:lnL>
                    <a:lnR w="57150" cap="flat" cmpd="sng" algn="ctr">
                      <a:solidFill>
                        <a:schemeClr val="accent2">
                          <a:lumMod val="7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t>Jan ‘21</a:t>
                      </a:r>
                    </a:p>
                  </a:txBody>
                  <a:tcPr marL="27432" marR="27432" marT="27432" marB="27432">
                    <a:lnL w="57150" cap="flat" cmpd="sng" algn="ctr">
                      <a:solidFill>
                        <a:schemeClr val="accent2">
                          <a:lumMod val="75000"/>
                        </a:schemeClr>
                      </a:solidFill>
                      <a:prstDash val="solid"/>
                      <a:round/>
                      <a:headEnd type="none" w="med" len="med"/>
                      <a:tailEnd type="none" w="med" len="med"/>
                    </a:lnL>
                    <a:lnR w="57150" cap="flat" cmpd="sng" algn="ctr">
                      <a:solidFill>
                        <a:schemeClr val="accent1">
                          <a:lumMod val="7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t>Feb ’21</a:t>
                      </a:r>
                    </a:p>
                  </a:txBody>
                  <a:tcPr marL="27432" marR="27432" marT="27432" marB="27432">
                    <a:lnL w="57150" cap="flat" cmpd="sng" algn="ctr">
                      <a:solidFill>
                        <a:schemeClr val="accent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t>Mar ’21</a:t>
                      </a:r>
                    </a:p>
                  </a:txBody>
                  <a:tcPr marL="27432" marR="27432" marT="27432" marB="27432">
                    <a:lnL w="6350" cap="flat" cmpd="sng" algn="ctr">
                      <a:solidFill>
                        <a:schemeClr val="bg1">
                          <a:lumMod val="50000"/>
                        </a:schemeClr>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t>Apr ’21</a:t>
                      </a:r>
                    </a:p>
                  </a:txBody>
                  <a:tcPr marL="27432" marR="27432" marT="27432" marB="27432">
                    <a:lnL w="3175" cap="flat" cmpd="sng" algn="ctr">
                      <a:noFill/>
                      <a:prstDash val="solid"/>
                      <a:round/>
                      <a:headEnd type="none" w="med" len="med"/>
                      <a:tailEnd type="none" w="med" len="med"/>
                    </a:lnL>
                    <a:lnR w="57150" cap="flat" cmpd="sng" algn="ctr">
                      <a:solidFill>
                        <a:schemeClr val="accent3">
                          <a:lumMod val="7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t>May ’21</a:t>
                      </a:r>
                    </a:p>
                  </a:txBody>
                  <a:tcPr marL="27432" marR="27432" marT="27432" marB="27432">
                    <a:lnL w="57150" cap="flat" cmpd="sng" algn="ctr">
                      <a:solidFill>
                        <a:schemeClr val="accent3">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t>Jun ’21</a:t>
                      </a:r>
                    </a:p>
                  </a:txBody>
                  <a:tcPr marL="27432" marR="27432" marT="27432" marB="27432">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t>Jul ’21</a:t>
                      </a:r>
                    </a:p>
                  </a:txBody>
                  <a:tcPr marL="27432" marR="27432" marT="27432" marB="27432">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t>Aug ‘21</a:t>
                      </a:r>
                    </a:p>
                  </a:txBody>
                  <a:tcPr marL="27432" marR="27432" marT="27432" marB="27432">
                    <a:lnL w="6350" cap="flat" cmpd="sng" algn="ctr">
                      <a:solidFill>
                        <a:schemeClr val="bg1">
                          <a:lumMod val="50000"/>
                        </a:schemeClr>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6377433"/>
                  </a:ext>
                </a:extLst>
              </a:tr>
              <a:tr h="755787">
                <a:tc>
                  <a:txBody>
                    <a:bodyPr/>
                    <a:lstStyle/>
                    <a:p>
                      <a:pPr algn="ctr"/>
                      <a:endParaRPr lang="en-US" dirty="0"/>
                    </a:p>
                  </a:txBody>
                  <a:tcPr marL="27432" marR="27432" marT="27432" marB="27432">
                    <a:lnL w="5715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57150" cap="flat" cmpd="sng" algn="ctr">
                      <a:solidFill>
                        <a:schemeClr val="accent2">
                          <a:lumMod val="7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27432" marR="27432" marT="27432" marB="27432">
                    <a:lnL w="57150" cap="flat" cmpd="sng" algn="ctr">
                      <a:solidFill>
                        <a:schemeClr val="accent2">
                          <a:lumMod val="75000"/>
                        </a:schemeClr>
                      </a:solidFill>
                      <a:prstDash val="solid"/>
                      <a:round/>
                      <a:headEnd type="none" w="med" len="med"/>
                      <a:tailEnd type="none" w="med" len="med"/>
                    </a:lnL>
                    <a:lnR w="57150" cap="flat" cmpd="sng" algn="ctr">
                      <a:solidFill>
                        <a:schemeClr val="accent1">
                          <a:lumMod val="7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27432" marR="27432" marT="27432" marB="27432">
                    <a:lnL w="57150" cap="flat" cmpd="sng" algn="ctr">
                      <a:solidFill>
                        <a:schemeClr val="accent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27432" marR="27432" marT="27432" marB="27432">
                    <a:lnL w="3175" cap="flat" cmpd="sng" algn="ctr">
                      <a:noFill/>
                      <a:prstDash val="solid"/>
                      <a:round/>
                      <a:headEnd type="none" w="med" len="med"/>
                      <a:tailEnd type="none" w="med" len="med"/>
                    </a:lnL>
                    <a:lnR w="57150" cap="flat" cmpd="sng" algn="ctr">
                      <a:solidFill>
                        <a:schemeClr val="accent3">
                          <a:lumMod val="7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27432" marR="27432" marT="27432" marB="27432">
                    <a:lnL w="57150" cap="flat" cmpd="sng" algn="ctr">
                      <a:solidFill>
                        <a:schemeClr val="accent3">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07424049"/>
                  </a:ext>
                </a:extLst>
              </a:tr>
              <a:tr h="755787">
                <a:tc>
                  <a:txBody>
                    <a:bodyPr/>
                    <a:lstStyle/>
                    <a:p>
                      <a:endParaRPr lang="en-US" dirty="0"/>
                    </a:p>
                  </a:txBody>
                  <a:tcPr marL="27432" marR="27432" marT="27432" marB="27432">
                    <a:lnL w="5715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marL="27432" marR="27432" marT="27432" marB="27432">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57150" cap="flat" cmpd="sng" algn="ctr">
                      <a:solidFill>
                        <a:schemeClr val="accent2">
                          <a:lumMod val="7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57150" cap="flat" cmpd="sng" algn="ctr">
                      <a:solidFill>
                        <a:schemeClr val="accent2">
                          <a:lumMod val="75000"/>
                        </a:schemeClr>
                      </a:solidFill>
                      <a:prstDash val="solid"/>
                      <a:round/>
                      <a:headEnd type="none" w="med" len="med"/>
                      <a:tailEnd type="none" w="med" len="med"/>
                    </a:lnL>
                    <a:lnR w="57150" cap="flat" cmpd="sng" algn="ctr">
                      <a:solidFill>
                        <a:schemeClr val="accent1">
                          <a:lumMod val="7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57150" cap="flat" cmpd="sng" algn="ctr">
                      <a:solidFill>
                        <a:schemeClr val="accent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marL="27432" marR="27432" marT="27432" marB="27432">
                    <a:lnL w="3175" cap="flat" cmpd="sng" algn="ctr">
                      <a:noFill/>
                      <a:prstDash val="solid"/>
                      <a:round/>
                      <a:headEnd type="none" w="med" len="med"/>
                      <a:tailEnd type="none" w="med" len="med"/>
                    </a:lnL>
                    <a:lnR w="57150" cap="flat" cmpd="sng" algn="ctr">
                      <a:solidFill>
                        <a:schemeClr val="accent3">
                          <a:lumMod val="7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57150" cap="flat" cmpd="sng" algn="ctr">
                      <a:solidFill>
                        <a:schemeClr val="accent3">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marL="27432" marR="27432" marT="27432" marB="27432">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41030879"/>
                  </a:ext>
                </a:extLst>
              </a:tr>
              <a:tr h="755787">
                <a:tc>
                  <a:txBody>
                    <a:bodyPr/>
                    <a:lstStyle/>
                    <a:p>
                      <a:endParaRPr lang="en-US" dirty="0"/>
                    </a:p>
                  </a:txBody>
                  <a:tcPr marL="27432" marR="27432" marT="27432" marB="27432">
                    <a:lnL w="5715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57150" cap="flat" cmpd="sng" algn="ctr">
                      <a:solidFill>
                        <a:schemeClr val="accent2">
                          <a:lumMod val="7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57150" cap="flat" cmpd="sng" algn="ctr">
                      <a:solidFill>
                        <a:schemeClr val="accent2">
                          <a:lumMod val="75000"/>
                        </a:schemeClr>
                      </a:solidFill>
                      <a:prstDash val="solid"/>
                      <a:round/>
                      <a:headEnd type="none" w="med" len="med"/>
                      <a:tailEnd type="none" w="med" len="med"/>
                    </a:lnL>
                    <a:lnR w="57150" cap="flat" cmpd="sng" algn="ctr">
                      <a:solidFill>
                        <a:schemeClr val="accent1">
                          <a:lumMod val="7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57150" cap="flat" cmpd="sng" algn="ctr">
                      <a:solidFill>
                        <a:schemeClr val="accent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marL="27432" marR="27432" marT="27432" marB="27432">
                    <a:lnL w="3175" cap="flat" cmpd="sng" algn="ctr">
                      <a:noFill/>
                      <a:prstDash val="solid"/>
                      <a:round/>
                      <a:headEnd type="none" w="med" len="med"/>
                      <a:tailEnd type="none" w="med" len="med"/>
                    </a:lnL>
                    <a:lnR w="57150" cap="flat" cmpd="sng" algn="ctr">
                      <a:solidFill>
                        <a:schemeClr val="accent3">
                          <a:lumMod val="7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marL="27432" marR="27432" marT="27432" marB="27432">
                    <a:lnL w="57150" cap="flat" cmpd="sng" algn="ctr">
                      <a:solidFill>
                        <a:schemeClr val="accent3">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marL="27432" marR="27432" marT="27432" marB="27432">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64528445"/>
                  </a:ext>
                </a:extLst>
              </a:tr>
              <a:tr h="755787">
                <a:tc>
                  <a:txBody>
                    <a:bodyPr/>
                    <a:lstStyle/>
                    <a:p>
                      <a:endParaRPr lang="en-US" dirty="0"/>
                    </a:p>
                  </a:txBody>
                  <a:tcPr marL="27432" marR="27432" marT="27432" marB="27432">
                    <a:lnL w="5715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marL="27432" marR="27432" marT="27432" marB="27432">
                    <a:lnL w="6350" cap="flat" cmpd="sng" algn="ctr">
                      <a:solidFill>
                        <a:schemeClr val="bg1">
                          <a:lumMod val="50000"/>
                        </a:schemeClr>
                      </a:solidFill>
                      <a:prstDash val="solid"/>
                      <a:round/>
                      <a:headEnd type="none" w="med" len="med"/>
                      <a:tailEnd type="none" w="med" len="med"/>
                    </a:lnL>
                    <a:lnR w="57150" cap="flat" cmpd="sng" algn="ctr">
                      <a:solidFill>
                        <a:schemeClr val="accent2">
                          <a:lumMod val="7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marL="27432" marR="27432" marT="27432" marB="27432">
                    <a:lnL w="57150" cap="flat" cmpd="sng" algn="ctr">
                      <a:solidFill>
                        <a:schemeClr val="accent2">
                          <a:lumMod val="75000"/>
                        </a:schemeClr>
                      </a:solidFill>
                      <a:prstDash val="solid"/>
                      <a:round/>
                      <a:headEnd type="none" w="med" len="med"/>
                      <a:tailEnd type="none" w="med" len="med"/>
                    </a:lnL>
                    <a:lnR w="57150" cap="flat" cmpd="sng" algn="ctr">
                      <a:solidFill>
                        <a:schemeClr val="accent1">
                          <a:lumMod val="7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57150" cap="flat" cmpd="sng" algn="ctr">
                      <a:solidFill>
                        <a:schemeClr val="accent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3175" cap="flat" cmpd="sng" algn="ctr">
                      <a:noFill/>
                      <a:prstDash val="solid"/>
                      <a:round/>
                      <a:headEnd type="none" w="med" len="med"/>
                      <a:tailEnd type="none" w="med" len="med"/>
                    </a:lnL>
                    <a:lnR w="57150" cap="flat" cmpd="sng" algn="ctr">
                      <a:solidFill>
                        <a:schemeClr val="accent3">
                          <a:lumMod val="7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marL="27432" marR="27432" marT="27432" marB="27432">
                    <a:lnL w="57150" cap="flat" cmpd="sng" algn="ctr">
                      <a:solidFill>
                        <a:schemeClr val="accent3">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85823233"/>
                  </a:ext>
                </a:extLst>
              </a:tr>
              <a:tr h="755787">
                <a:tc>
                  <a:txBody>
                    <a:bodyPr/>
                    <a:lstStyle/>
                    <a:p>
                      <a:endParaRPr lang="en-US" dirty="0"/>
                    </a:p>
                  </a:txBody>
                  <a:tcPr marL="27432" marR="27432" marT="27432" marB="27432">
                    <a:lnL w="5715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57150" cap="flat" cmpd="sng" algn="ctr">
                      <a:solidFill>
                        <a:schemeClr val="accent2">
                          <a:lumMod val="7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57150" cap="flat" cmpd="sng" algn="ctr">
                      <a:solidFill>
                        <a:schemeClr val="accent2">
                          <a:lumMod val="75000"/>
                        </a:schemeClr>
                      </a:solidFill>
                      <a:prstDash val="solid"/>
                      <a:round/>
                      <a:headEnd type="none" w="med" len="med"/>
                      <a:tailEnd type="none" w="med" len="med"/>
                    </a:lnL>
                    <a:lnR w="57150" cap="flat" cmpd="sng" algn="ctr">
                      <a:solidFill>
                        <a:schemeClr val="accent1">
                          <a:lumMod val="7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57150" cap="flat" cmpd="sng" algn="ctr">
                      <a:solidFill>
                        <a:schemeClr val="accent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3175" cap="flat" cmpd="sng" algn="ctr">
                      <a:noFill/>
                      <a:prstDash val="solid"/>
                      <a:round/>
                      <a:headEnd type="none" w="med" len="med"/>
                      <a:tailEnd type="none" w="med" len="med"/>
                    </a:lnL>
                    <a:lnR w="57150" cap="flat" cmpd="sng" algn="ctr">
                      <a:solidFill>
                        <a:schemeClr val="accent3">
                          <a:lumMod val="7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marL="27432" marR="27432" marT="27432" marB="27432">
                    <a:lnL w="57150" cap="flat" cmpd="sng" algn="ctr">
                      <a:solidFill>
                        <a:schemeClr val="accent3">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marL="27432" marR="27432" marT="27432" marB="27432">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1198777"/>
                  </a:ext>
                </a:extLst>
              </a:tr>
              <a:tr h="709180">
                <a:tc>
                  <a:txBody>
                    <a:bodyPr/>
                    <a:lstStyle/>
                    <a:p>
                      <a:endParaRPr lang="en-US" dirty="0"/>
                    </a:p>
                  </a:txBody>
                  <a:tcPr marL="27432" marR="27432" marT="27432" marB="27432">
                    <a:lnL w="5715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57150" cap="flat" cmpd="sng" algn="ctr">
                      <a:solidFill>
                        <a:schemeClr val="accent2">
                          <a:lumMod val="7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57150" cap="flat" cmpd="sng" algn="ctr">
                      <a:solidFill>
                        <a:schemeClr val="accent2">
                          <a:lumMod val="75000"/>
                        </a:schemeClr>
                      </a:solidFill>
                      <a:prstDash val="solid"/>
                      <a:round/>
                      <a:headEnd type="none" w="med" len="med"/>
                      <a:tailEnd type="none" w="med" len="med"/>
                    </a:lnL>
                    <a:lnR w="57150" cap="flat" cmpd="sng" algn="ctr">
                      <a:solidFill>
                        <a:schemeClr val="accent1">
                          <a:lumMod val="7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57150" cap="flat" cmpd="sng" algn="ctr">
                      <a:solidFill>
                        <a:schemeClr val="accent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marL="27432" marR="27432" marT="27432" marB="27432">
                    <a:lnL w="3175" cap="flat" cmpd="sng" algn="ctr">
                      <a:noFill/>
                      <a:prstDash val="solid"/>
                      <a:round/>
                      <a:headEnd type="none" w="med" len="med"/>
                      <a:tailEnd type="none" w="med" len="med"/>
                    </a:lnL>
                    <a:lnR w="57150" cap="flat" cmpd="sng" algn="ctr">
                      <a:solidFill>
                        <a:schemeClr val="accent3">
                          <a:lumMod val="7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57150" cap="flat" cmpd="sng" algn="ctr">
                      <a:solidFill>
                        <a:schemeClr val="accent3">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marL="27432" marR="27432" marT="27432" marB="27432">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27432" marR="27432" marT="27432" marB="27432">
                    <a:lnL w="6350" cap="flat" cmpd="sng" algn="ctr">
                      <a:solidFill>
                        <a:schemeClr val="bg1">
                          <a:lumMod val="50000"/>
                        </a:schemeClr>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42420195"/>
                  </a:ext>
                </a:extLst>
              </a:tr>
            </a:tbl>
          </a:graphicData>
        </a:graphic>
      </p:graphicFrame>
      <p:sp>
        <p:nvSpPr>
          <p:cNvPr id="5" name="Rectangle 4">
            <a:extLst>
              <a:ext uri="{FF2B5EF4-FFF2-40B4-BE49-F238E27FC236}">
                <a16:creationId xmlns:a16="http://schemas.microsoft.com/office/drawing/2014/main" id="{98F6A6C1-F59D-4A20-848D-8D04B3935594}"/>
              </a:ext>
            </a:extLst>
          </p:cNvPr>
          <p:cNvSpPr/>
          <p:nvPr/>
        </p:nvSpPr>
        <p:spPr>
          <a:xfrm>
            <a:off x="3213278" y="3339573"/>
            <a:ext cx="2895878" cy="548640"/>
          </a:xfrm>
          <a:prstGeom prst="rect">
            <a:avLst/>
          </a:prstGeom>
          <a:solidFill>
            <a:schemeClr val="accent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45720" tIns="9144" rIns="9144" bIns="9144"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prstClr val="black"/>
                </a:solidFill>
                <a:effectLst/>
                <a:uLnTx/>
                <a:uFillTx/>
                <a:latin typeface="Corbel" panose="020B0503020204020204"/>
                <a:ea typeface="+mn-ea"/>
                <a:cs typeface="+mn-cs"/>
              </a:rPr>
              <a:t>Fall semester: Option 1, 4, 5, 6</a:t>
            </a:r>
          </a:p>
        </p:txBody>
      </p:sp>
      <p:sp>
        <p:nvSpPr>
          <p:cNvPr id="20" name="Rectangle 19">
            <a:extLst>
              <a:ext uri="{FF2B5EF4-FFF2-40B4-BE49-F238E27FC236}">
                <a16:creationId xmlns:a16="http://schemas.microsoft.com/office/drawing/2014/main" id="{9C92483A-BB24-434E-93FB-16EF3E24B64F}"/>
              </a:ext>
            </a:extLst>
          </p:cNvPr>
          <p:cNvSpPr/>
          <p:nvPr/>
        </p:nvSpPr>
        <p:spPr>
          <a:xfrm>
            <a:off x="3945295" y="1729328"/>
            <a:ext cx="2956206" cy="548640"/>
          </a:xfrm>
          <a:prstGeom prst="rect">
            <a:avLst/>
          </a:prstGeom>
          <a:solidFill>
            <a:schemeClr val="accent3">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45720" tIns="9144" rIns="9144" bIns="9144" rtlCol="0" anchor="ct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450" b="0" i="0" u="none" strike="noStrike" kern="1200" cap="none" spc="0" normalizeH="0" baseline="0" noProof="0" dirty="0">
                <a:ln>
                  <a:noFill/>
                </a:ln>
                <a:solidFill>
                  <a:prstClr val="black"/>
                </a:solidFill>
                <a:effectLst/>
                <a:uLnTx/>
                <a:uFillTx/>
                <a:latin typeface="Corbel" panose="020B0503020204020204"/>
                <a:ea typeface="+mn-ea"/>
                <a:cs typeface="+mn-cs"/>
              </a:rPr>
              <a:t>Fall Semester: Option 2 </a:t>
            </a:r>
            <a:br>
              <a:rPr kumimoji="0" lang="en-US" sz="1450" b="0" i="0" u="none" strike="noStrike" kern="1200" cap="none" spc="0" normalizeH="0" baseline="0" noProof="0" dirty="0">
                <a:ln>
                  <a:noFill/>
                </a:ln>
                <a:solidFill>
                  <a:prstClr val="black"/>
                </a:solidFill>
                <a:effectLst/>
                <a:uLnTx/>
                <a:uFillTx/>
                <a:latin typeface="Corbel" panose="020B0503020204020204"/>
                <a:ea typeface="+mn-ea"/>
                <a:cs typeface="+mn-cs"/>
              </a:rPr>
            </a:br>
            <a:r>
              <a:rPr kumimoji="0" lang="en-US" sz="1450" b="0" i="0" u="none" strike="noStrike" kern="1200" cap="none" spc="0" normalizeH="0" baseline="0" noProof="0" dirty="0">
                <a:ln>
                  <a:noFill/>
                </a:ln>
                <a:solidFill>
                  <a:prstClr val="black"/>
                </a:solidFill>
                <a:effectLst/>
                <a:uLnTx/>
                <a:uFillTx/>
                <a:latin typeface="Corbel" panose="020B0503020204020204"/>
                <a:ea typeface="+mn-ea"/>
                <a:cs typeface="+mn-cs"/>
              </a:rPr>
              <a:t>with earliest start</a:t>
            </a:r>
          </a:p>
        </p:txBody>
      </p:sp>
      <p:sp>
        <p:nvSpPr>
          <p:cNvPr id="28" name="Rectangle 27">
            <a:extLst>
              <a:ext uri="{FF2B5EF4-FFF2-40B4-BE49-F238E27FC236}">
                <a16:creationId xmlns:a16="http://schemas.microsoft.com/office/drawing/2014/main" id="{3F6C186B-0538-4C39-ABD4-5F16BF522EBE}"/>
              </a:ext>
            </a:extLst>
          </p:cNvPr>
          <p:cNvSpPr/>
          <p:nvPr/>
        </p:nvSpPr>
        <p:spPr>
          <a:xfrm>
            <a:off x="8830902" y="4832207"/>
            <a:ext cx="2526931" cy="548640"/>
          </a:xfrm>
          <a:prstGeom prst="rect">
            <a:avLst/>
          </a:prstGeom>
          <a:solidFill>
            <a:schemeClr val="accent3">
              <a:alpha val="91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45720" tIns="9144" rIns="9144" bIns="9144"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prstClr val="black"/>
                </a:solidFill>
                <a:effectLst/>
                <a:uLnTx/>
                <a:uFillTx/>
                <a:latin typeface="Corbel" panose="020B0503020204020204"/>
                <a:ea typeface="+mn-ea"/>
                <a:cs typeface="+mn-cs"/>
              </a:rPr>
              <a:t>Spring Semester: Option 3</a:t>
            </a:r>
          </a:p>
        </p:txBody>
      </p:sp>
      <p:sp>
        <p:nvSpPr>
          <p:cNvPr id="29" name="Rectangle 28">
            <a:extLst>
              <a:ext uri="{FF2B5EF4-FFF2-40B4-BE49-F238E27FC236}">
                <a16:creationId xmlns:a16="http://schemas.microsoft.com/office/drawing/2014/main" id="{EE2259F7-C93A-4CFD-BA82-FD952EE1D65B}"/>
              </a:ext>
            </a:extLst>
          </p:cNvPr>
          <p:cNvSpPr/>
          <p:nvPr/>
        </p:nvSpPr>
        <p:spPr>
          <a:xfrm>
            <a:off x="6222404" y="4832207"/>
            <a:ext cx="2572940" cy="548640"/>
          </a:xfrm>
          <a:prstGeom prst="rect">
            <a:avLst/>
          </a:prstGeom>
          <a:solidFill>
            <a:schemeClr val="accent3">
              <a:alpha val="91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45720" tIns="9144" rIns="9144" bIns="9144"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prstClr val="black"/>
                </a:solidFill>
                <a:effectLst/>
                <a:uLnTx/>
                <a:uFillTx/>
                <a:latin typeface="Corbel" panose="020B0503020204020204"/>
                <a:ea typeface="+mn-ea"/>
                <a:cs typeface="+mn-cs"/>
              </a:rPr>
              <a:t>Winter Semester: Option 2</a:t>
            </a:r>
          </a:p>
        </p:txBody>
      </p:sp>
      <p:sp>
        <p:nvSpPr>
          <p:cNvPr id="30" name="Rectangle 29">
            <a:extLst>
              <a:ext uri="{FF2B5EF4-FFF2-40B4-BE49-F238E27FC236}">
                <a16:creationId xmlns:a16="http://schemas.microsoft.com/office/drawing/2014/main" id="{962CC75E-02B7-40D0-B3D3-DB52A333FD21}"/>
              </a:ext>
            </a:extLst>
          </p:cNvPr>
          <p:cNvSpPr/>
          <p:nvPr/>
        </p:nvSpPr>
        <p:spPr>
          <a:xfrm>
            <a:off x="3213278" y="4832207"/>
            <a:ext cx="2895878" cy="548640"/>
          </a:xfrm>
          <a:prstGeom prst="rect">
            <a:avLst/>
          </a:prstGeom>
          <a:solidFill>
            <a:schemeClr val="accent3">
              <a:alpha val="91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45720" tIns="9144" rIns="9144" bIns="9144"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prstClr val="black"/>
                </a:solidFill>
                <a:effectLst/>
                <a:uLnTx/>
                <a:uFillTx/>
                <a:latin typeface="Corbel" panose="020B0503020204020204"/>
                <a:ea typeface="+mn-ea"/>
                <a:cs typeface="+mn-cs"/>
              </a:rPr>
              <a:t>Fall Semester: Option 3</a:t>
            </a:r>
          </a:p>
        </p:txBody>
      </p:sp>
      <p:sp>
        <p:nvSpPr>
          <p:cNvPr id="49" name="Rectangle 48">
            <a:extLst>
              <a:ext uri="{FF2B5EF4-FFF2-40B4-BE49-F238E27FC236}">
                <a16:creationId xmlns:a16="http://schemas.microsoft.com/office/drawing/2014/main" id="{101B00F7-C860-4184-A50B-31743B3CC4D3}"/>
              </a:ext>
            </a:extLst>
          </p:cNvPr>
          <p:cNvSpPr/>
          <p:nvPr/>
        </p:nvSpPr>
        <p:spPr>
          <a:xfrm>
            <a:off x="6933726" y="1728750"/>
            <a:ext cx="2986433" cy="548640"/>
          </a:xfrm>
          <a:prstGeom prst="rect">
            <a:avLst/>
          </a:prstGeom>
          <a:pattFill prst="ltUpDiag">
            <a:fgClr>
              <a:schemeClr val="accent1">
                <a:lumMod val="40000"/>
                <a:lumOff val="60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45720" tIns="9144" rIns="9144" bIns="9144" rtlCol="0" anchor="ct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450" b="0" i="0" u="none" strike="noStrike" kern="1200" cap="none" spc="0" normalizeH="0" baseline="0" noProof="0" dirty="0">
                <a:ln>
                  <a:noFill/>
                </a:ln>
                <a:solidFill>
                  <a:prstClr val="black"/>
                </a:solidFill>
                <a:effectLst/>
                <a:uLnTx/>
                <a:uFillTx/>
                <a:latin typeface="Corbel" panose="020B0503020204020204"/>
                <a:ea typeface="+mn-ea"/>
                <a:cs typeface="+mn-cs"/>
              </a:rPr>
              <a:t>Spring Semester: Option 2 </a:t>
            </a:r>
            <a:br>
              <a:rPr kumimoji="0" lang="en-US" sz="1450" b="0" i="0" u="none" strike="noStrike" kern="1200" cap="none" spc="0" normalizeH="0" baseline="0" noProof="0" dirty="0">
                <a:ln>
                  <a:noFill/>
                </a:ln>
                <a:solidFill>
                  <a:prstClr val="black"/>
                </a:solidFill>
                <a:effectLst/>
                <a:uLnTx/>
                <a:uFillTx/>
                <a:latin typeface="Corbel" panose="020B0503020204020204"/>
                <a:ea typeface="+mn-ea"/>
                <a:cs typeface="+mn-cs"/>
              </a:rPr>
            </a:br>
            <a:r>
              <a:rPr kumimoji="0" lang="en-US" sz="1450" b="0" i="0" u="none" strike="noStrike" kern="1200" cap="none" spc="0" normalizeH="0" baseline="0" noProof="0" dirty="0">
                <a:ln>
                  <a:noFill/>
                </a:ln>
                <a:solidFill>
                  <a:prstClr val="black"/>
                </a:solidFill>
                <a:effectLst/>
                <a:uLnTx/>
                <a:uFillTx/>
                <a:latin typeface="Corbel" panose="020B0503020204020204"/>
                <a:ea typeface="+mn-ea"/>
                <a:cs typeface="+mn-cs"/>
              </a:rPr>
              <a:t>with earliest start</a:t>
            </a:r>
          </a:p>
        </p:txBody>
      </p:sp>
      <p:sp>
        <p:nvSpPr>
          <p:cNvPr id="42" name="Rectangle 41">
            <a:extLst>
              <a:ext uri="{FF2B5EF4-FFF2-40B4-BE49-F238E27FC236}">
                <a16:creationId xmlns:a16="http://schemas.microsoft.com/office/drawing/2014/main" id="{F1EA0384-35D4-4694-943A-03E1B93C0D87}"/>
              </a:ext>
            </a:extLst>
          </p:cNvPr>
          <p:cNvSpPr/>
          <p:nvPr/>
        </p:nvSpPr>
        <p:spPr>
          <a:xfrm>
            <a:off x="6950381" y="3337301"/>
            <a:ext cx="2944367" cy="548640"/>
          </a:xfrm>
          <a:prstGeom prst="rect">
            <a:avLst/>
          </a:prstGeom>
          <a:pattFill prst="ltUpDiag">
            <a:fgClr>
              <a:schemeClr val="accent1">
                <a:lumMod val="40000"/>
                <a:lumOff val="60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45720" tIns="9144" rIns="9144" bIns="9144"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prstClr val="black"/>
                </a:solidFill>
                <a:effectLst/>
                <a:uLnTx/>
                <a:uFillTx/>
                <a:latin typeface="Corbel" panose="020B0503020204020204"/>
                <a:ea typeface="+mn-ea"/>
                <a:cs typeface="+mn-cs"/>
              </a:rPr>
              <a:t>Spring semester Option 1, 4, 5, 6</a:t>
            </a:r>
          </a:p>
        </p:txBody>
      </p:sp>
      <p:sp>
        <p:nvSpPr>
          <p:cNvPr id="52" name="Title 1">
            <a:extLst>
              <a:ext uri="{FF2B5EF4-FFF2-40B4-BE49-F238E27FC236}">
                <a16:creationId xmlns:a16="http://schemas.microsoft.com/office/drawing/2014/main" id="{AD7444B7-B373-47D3-A534-925A41ED2542}"/>
              </a:ext>
            </a:extLst>
          </p:cNvPr>
          <p:cNvSpPr txBox="1">
            <a:spLocks/>
          </p:cNvSpPr>
          <p:nvPr/>
        </p:nvSpPr>
        <p:spPr>
          <a:xfrm>
            <a:off x="38028" y="1698147"/>
            <a:ext cx="3200400" cy="674031"/>
          </a:xfrm>
          <a:prstGeom prst="rect">
            <a:avLst/>
          </a:prstGeom>
        </p:spPr>
        <p:txBody>
          <a:bodyPr wrap="square">
            <a:spAutoFit/>
          </a:bodyPr>
          <a:lstStyle>
            <a:lvl1pPr algn="l" defTabSz="914400" rtl="0" eaLnBrk="1" latinLnBrk="0" hangingPunct="1">
              <a:lnSpc>
                <a:spcPct val="95000"/>
              </a:lnSpc>
              <a:spcBef>
                <a:spcPct val="0"/>
              </a:spcBef>
              <a:buNone/>
              <a:defRPr sz="2800" b="1" kern="1200" spc="-150">
                <a:solidFill>
                  <a:schemeClr val="tx2"/>
                </a:solidFill>
                <a:latin typeface="+mj-lt"/>
                <a:ea typeface="+mj-ea"/>
                <a:cs typeface="+mj-cs"/>
              </a:defRPr>
            </a:lvl1p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rbel" panose="020B0503020204020204"/>
                <a:ea typeface="+mj-ea"/>
                <a:cs typeface="+mj-cs"/>
              </a:rPr>
              <a:t>OPTION 2: Delayed Start for All Students</a:t>
            </a:r>
          </a:p>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rbel" panose="020B0503020204020204"/>
                <a:ea typeface="+mj-ea"/>
                <a:cs typeface="+mj-cs"/>
              </a:rPr>
              <a:t>100% of students on-campus, no IAP </a:t>
            </a:r>
            <a:endParaRPr kumimoji="0" lang="en-US" sz="1400" b="0" i="0" u="none" strike="noStrike" kern="1200" cap="none" spc="0" normalizeH="0" baseline="0" noProof="0" dirty="0">
              <a:ln>
                <a:noFill/>
              </a:ln>
              <a:solidFill>
                <a:srgbClr val="C00000"/>
              </a:solidFill>
              <a:effectLst/>
              <a:uLnTx/>
              <a:uFillTx/>
              <a:latin typeface="Corbel" panose="020B0503020204020204"/>
              <a:ea typeface="+mj-ea"/>
              <a:cs typeface="+mj-cs"/>
            </a:endParaRPr>
          </a:p>
        </p:txBody>
      </p:sp>
      <p:sp>
        <p:nvSpPr>
          <p:cNvPr id="53" name="Title 1">
            <a:extLst>
              <a:ext uri="{FF2B5EF4-FFF2-40B4-BE49-F238E27FC236}">
                <a16:creationId xmlns:a16="http://schemas.microsoft.com/office/drawing/2014/main" id="{782BD2AF-43E3-441C-B762-29677C307D3D}"/>
              </a:ext>
            </a:extLst>
          </p:cNvPr>
          <p:cNvSpPr txBox="1">
            <a:spLocks/>
          </p:cNvSpPr>
          <p:nvPr/>
        </p:nvSpPr>
        <p:spPr>
          <a:xfrm>
            <a:off x="0" y="4575613"/>
            <a:ext cx="3200400" cy="867930"/>
          </a:xfrm>
          <a:prstGeom prst="rect">
            <a:avLst/>
          </a:prstGeom>
        </p:spPr>
        <p:txBody>
          <a:bodyPr wrap="square">
            <a:spAutoFit/>
          </a:bodyPr>
          <a:lstStyle>
            <a:lvl1pPr algn="l" defTabSz="914400" rtl="0" eaLnBrk="1" latinLnBrk="0" hangingPunct="1">
              <a:lnSpc>
                <a:spcPct val="95000"/>
              </a:lnSpc>
              <a:spcBef>
                <a:spcPct val="0"/>
              </a:spcBef>
              <a:buNone/>
              <a:defRPr sz="2800" b="1" kern="1200" spc="-150">
                <a:solidFill>
                  <a:schemeClr val="tx2"/>
                </a:solidFill>
                <a:latin typeface="+mj-lt"/>
                <a:ea typeface="+mj-ea"/>
                <a:cs typeface="+mj-cs"/>
              </a:defRPr>
            </a:lvl1p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rbel" panose="020B0503020204020204"/>
                <a:ea typeface="+mj-ea"/>
                <a:cs typeface="+mj-cs"/>
              </a:rPr>
              <a:t>OPTION 3</a:t>
            </a:r>
          </a:p>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rbel" panose="020B0503020204020204"/>
                <a:ea typeface="+mj-ea"/>
                <a:cs typeface="+mj-cs"/>
              </a:rPr>
              <a:t>Two semesters taught over three semesters; no IAP; 25%-100% of students on-campus</a:t>
            </a:r>
            <a:endParaRPr kumimoji="0" lang="en-US" sz="1400" b="0" i="0" u="none" strike="noStrike" kern="1200" cap="none" spc="0" normalizeH="0" baseline="0" noProof="0" dirty="0">
              <a:ln>
                <a:noFill/>
              </a:ln>
              <a:solidFill>
                <a:srgbClr val="C00000"/>
              </a:solidFill>
              <a:effectLst/>
              <a:uLnTx/>
              <a:uFillTx/>
              <a:latin typeface="Corbel" panose="020B0503020204020204"/>
              <a:ea typeface="+mj-ea"/>
              <a:cs typeface="+mj-cs"/>
            </a:endParaRPr>
          </a:p>
        </p:txBody>
      </p:sp>
      <p:sp>
        <p:nvSpPr>
          <p:cNvPr id="7" name="TextBox 6">
            <a:extLst>
              <a:ext uri="{FF2B5EF4-FFF2-40B4-BE49-F238E27FC236}">
                <a16:creationId xmlns:a16="http://schemas.microsoft.com/office/drawing/2014/main" id="{759E346F-438E-4E11-A373-6880BCDA5297}"/>
              </a:ext>
            </a:extLst>
          </p:cNvPr>
          <p:cNvSpPr txBox="1"/>
          <p:nvPr/>
        </p:nvSpPr>
        <p:spPr>
          <a:xfrm>
            <a:off x="12399211" y="-2221567"/>
            <a:ext cx="4817533"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orbel" panose="020B0503020204020204"/>
                <a:ea typeface="+mn-ea"/>
                <a:cs typeface="+mn-cs"/>
              </a:rPr>
              <a:t>Start might be Apr or May, end in summer</a:t>
            </a:r>
            <a:br>
              <a:rPr kumimoji="0" lang="en-US" sz="1800" b="0" i="0" u="none" strike="noStrike" kern="1200" cap="none" spc="0" normalizeH="0" baseline="0" noProof="0" dirty="0">
                <a:ln>
                  <a:noFill/>
                </a:ln>
                <a:solidFill>
                  <a:prstClr val="black"/>
                </a:solidFill>
                <a:effectLst/>
                <a:uLnTx/>
                <a:uFillTx/>
                <a:latin typeface="Corbel" panose="020B0503020204020204"/>
                <a:ea typeface="+mn-ea"/>
                <a:cs typeface="+mn-cs"/>
              </a:rPr>
            </a:br>
            <a:r>
              <a:rPr kumimoji="0" lang="en-US" sz="1800" b="0" i="0" u="none" strike="noStrike" kern="1200" cap="none" spc="0" normalizeH="0" baseline="0" noProof="0" dirty="0">
                <a:ln>
                  <a:noFill/>
                </a:ln>
                <a:solidFill>
                  <a:prstClr val="black"/>
                </a:solidFill>
                <a:effectLst/>
                <a:uLnTx/>
                <a:uFillTx/>
                <a:latin typeface="Corbel" panose="020B0503020204020204"/>
                <a:ea typeface="+mn-ea"/>
                <a:cs typeface="+mn-cs"/>
              </a:rPr>
              <a:t># next semester starts in Jan, one would end in summer</a:t>
            </a:r>
          </a:p>
        </p:txBody>
      </p:sp>
      <p:cxnSp>
        <p:nvCxnSpPr>
          <p:cNvPr id="9" name="Connector: Curved 8">
            <a:extLst>
              <a:ext uri="{FF2B5EF4-FFF2-40B4-BE49-F238E27FC236}">
                <a16:creationId xmlns:a16="http://schemas.microsoft.com/office/drawing/2014/main" id="{776DA6E9-8497-43C7-B9CD-8CCC167281BC}"/>
              </a:ext>
            </a:extLst>
          </p:cNvPr>
          <p:cNvCxnSpPr>
            <a:cxnSpLocks/>
            <a:stCxn id="5" idx="3"/>
            <a:endCxn id="29" idx="0"/>
          </p:cNvCxnSpPr>
          <p:nvPr/>
        </p:nvCxnSpPr>
        <p:spPr>
          <a:xfrm>
            <a:off x="6109156" y="3613893"/>
            <a:ext cx="1399718" cy="1218314"/>
          </a:xfrm>
          <a:prstGeom prst="curved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nector: Curved 12">
            <a:extLst>
              <a:ext uri="{FF2B5EF4-FFF2-40B4-BE49-F238E27FC236}">
                <a16:creationId xmlns:a16="http://schemas.microsoft.com/office/drawing/2014/main" id="{1F9314CA-D5B7-4626-AC9A-0594107048EE}"/>
              </a:ext>
            </a:extLst>
          </p:cNvPr>
          <p:cNvCxnSpPr>
            <a:cxnSpLocks/>
            <a:endCxn id="28" idx="0"/>
          </p:cNvCxnSpPr>
          <p:nvPr/>
        </p:nvCxnSpPr>
        <p:spPr>
          <a:xfrm>
            <a:off x="7236259" y="4137085"/>
            <a:ext cx="2858109" cy="695122"/>
          </a:xfrm>
          <a:prstGeom prst="curved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Title 1">
            <a:extLst>
              <a:ext uri="{FF2B5EF4-FFF2-40B4-BE49-F238E27FC236}">
                <a16:creationId xmlns:a16="http://schemas.microsoft.com/office/drawing/2014/main" id="{3023A1DF-F6B2-473B-9610-3D0A00309F40}"/>
              </a:ext>
            </a:extLst>
          </p:cNvPr>
          <p:cNvSpPr txBox="1">
            <a:spLocks/>
          </p:cNvSpPr>
          <p:nvPr/>
        </p:nvSpPr>
        <p:spPr>
          <a:xfrm>
            <a:off x="0" y="3299873"/>
            <a:ext cx="3200400" cy="867930"/>
          </a:xfrm>
          <a:prstGeom prst="rect">
            <a:avLst/>
          </a:prstGeom>
        </p:spPr>
        <p:txBody>
          <a:bodyPr wrap="square">
            <a:spAutoFit/>
          </a:bodyPr>
          <a:lstStyle>
            <a:lvl1pPr algn="l" defTabSz="914400" rtl="0" eaLnBrk="1" latinLnBrk="0" hangingPunct="1">
              <a:lnSpc>
                <a:spcPct val="95000"/>
              </a:lnSpc>
              <a:spcBef>
                <a:spcPct val="0"/>
              </a:spcBef>
              <a:buNone/>
              <a:defRPr sz="2800" b="1" kern="1200" spc="-150">
                <a:solidFill>
                  <a:schemeClr val="tx2"/>
                </a:solidFill>
                <a:latin typeface="+mj-lt"/>
                <a:ea typeface="+mj-ea"/>
                <a:cs typeface="+mj-cs"/>
              </a:defRPr>
            </a:lvl1p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rbel" panose="020B0503020204020204"/>
                <a:ea typeface="+mj-ea"/>
                <a:cs typeface="+mj-cs"/>
              </a:rPr>
              <a:t>OPTIONS 1, 4, 5, 6:</a:t>
            </a:r>
          </a:p>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rbel" panose="020B0503020204020204"/>
                <a:ea typeface="+mj-ea"/>
                <a:cs typeface="+mj-cs"/>
              </a:rPr>
              <a:t>The typical academic calendar, two semesters plus IAP; 0, 50%, or 100% of students on-campus</a:t>
            </a:r>
            <a:endParaRPr kumimoji="0" lang="en-US" sz="1400" b="0" i="0" u="none" strike="noStrike" kern="1200" cap="none" spc="0" normalizeH="0" baseline="0" noProof="0" dirty="0">
              <a:ln>
                <a:noFill/>
              </a:ln>
              <a:solidFill>
                <a:srgbClr val="C00000"/>
              </a:solidFill>
              <a:effectLst/>
              <a:uLnTx/>
              <a:uFillTx/>
              <a:latin typeface="Corbel" panose="020B0503020204020204"/>
              <a:ea typeface="+mj-ea"/>
              <a:cs typeface="+mj-cs"/>
            </a:endParaRPr>
          </a:p>
        </p:txBody>
      </p:sp>
      <p:sp>
        <p:nvSpPr>
          <p:cNvPr id="33" name="Rectangle 32">
            <a:extLst>
              <a:ext uri="{FF2B5EF4-FFF2-40B4-BE49-F238E27FC236}">
                <a16:creationId xmlns:a16="http://schemas.microsoft.com/office/drawing/2014/main" id="{922643D3-E64B-4B68-9E81-7F794AC310AD}"/>
              </a:ext>
            </a:extLst>
          </p:cNvPr>
          <p:cNvSpPr/>
          <p:nvPr/>
        </p:nvSpPr>
        <p:spPr>
          <a:xfrm>
            <a:off x="6189996" y="2291471"/>
            <a:ext cx="2956206" cy="548640"/>
          </a:xfrm>
          <a:prstGeom prst="rect">
            <a:avLst/>
          </a:prstGeom>
          <a:solidFill>
            <a:schemeClr val="accent3">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45720" tIns="9144" rIns="9144" bIns="9144" rtlCol="0" anchor="ct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450" b="0" i="0" u="none" strike="noStrike" kern="1200" cap="none" spc="0" normalizeH="0" baseline="0" noProof="0" dirty="0">
                <a:ln>
                  <a:noFill/>
                </a:ln>
                <a:solidFill>
                  <a:prstClr val="black"/>
                </a:solidFill>
                <a:effectLst/>
                <a:uLnTx/>
                <a:uFillTx/>
                <a:latin typeface="Corbel" panose="020B0503020204020204"/>
                <a:ea typeface="+mn-ea"/>
                <a:cs typeface="+mn-cs"/>
              </a:rPr>
              <a:t>Fall Semester: Option 2 </a:t>
            </a:r>
            <a:br>
              <a:rPr kumimoji="0" lang="en-US" sz="1450" b="0" i="0" u="none" strike="noStrike" kern="1200" cap="none" spc="0" normalizeH="0" baseline="0" noProof="0" dirty="0">
                <a:ln>
                  <a:noFill/>
                </a:ln>
                <a:solidFill>
                  <a:prstClr val="black"/>
                </a:solidFill>
                <a:effectLst/>
                <a:uLnTx/>
                <a:uFillTx/>
                <a:latin typeface="Corbel" panose="020B0503020204020204"/>
                <a:ea typeface="+mn-ea"/>
                <a:cs typeface="+mn-cs"/>
              </a:rPr>
            </a:br>
            <a:r>
              <a:rPr kumimoji="0" lang="en-US" sz="1450" b="0" i="0" u="none" strike="noStrike" kern="1200" cap="none" spc="0" normalizeH="0" baseline="0" noProof="0" dirty="0">
                <a:ln>
                  <a:noFill/>
                </a:ln>
                <a:solidFill>
                  <a:prstClr val="black"/>
                </a:solidFill>
                <a:effectLst/>
                <a:uLnTx/>
                <a:uFillTx/>
                <a:latin typeface="Corbel" panose="020B0503020204020204"/>
                <a:ea typeface="+mn-ea"/>
                <a:cs typeface="+mn-cs"/>
              </a:rPr>
              <a:t>with latest start</a:t>
            </a:r>
          </a:p>
        </p:txBody>
      </p:sp>
      <p:sp>
        <p:nvSpPr>
          <p:cNvPr id="34" name="Rectangle 33">
            <a:extLst>
              <a:ext uri="{FF2B5EF4-FFF2-40B4-BE49-F238E27FC236}">
                <a16:creationId xmlns:a16="http://schemas.microsoft.com/office/drawing/2014/main" id="{221D1FF9-0111-4B4B-B896-9370114D20C9}"/>
              </a:ext>
            </a:extLst>
          </p:cNvPr>
          <p:cNvSpPr/>
          <p:nvPr/>
        </p:nvSpPr>
        <p:spPr>
          <a:xfrm>
            <a:off x="9178428" y="2290893"/>
            <a:ext cx="2179406" cy="548640"/>
          </a:xfrm>
          <a:prstGeom prst="rect">
            <a:avLst/>
          </a:prstGeom>
          <a:pattFill prst="ltUpDiag">
            <a:fgClr>
              <a:schemeClr val="accent1">
                <a:lumMod val="40000"/>
                <a:lumOff val="60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45720" tIns="9144" rIns="9144" bIns="9144" rtlCol="0" anchor="ct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450" b="0" i="0" u="none" strike="noStrike" kern="1200" cap="none" spc="0" normalizeH="0" baseline="0" noProof="0" dirty="0">
                <a:ln>
                  <a:noFill/>
                </a:ln>
                <a:solidFill>
                  <a:prstClr val="black"/>
                </a:solidFill>
                <a:effectLst/>
                <a:uLnTx/>
                <a:uFillTx/>
                <a:latin typeface="Corbel" panose="020B0503020204020204"/>
                <a:ea typeface="+mn-ea"/>
                <a:cs typeface="+mn-cs"/>
              </a:rPr>
              <a:t>Spring Semester: Option 2 </a:t>
            </a:r>
            <a:br>
              <a:rPr kumimoji="0" lang="en-US" sz="1450" b="0" i="0" u="none" strike="noStrike" kern="1200" cap="none" spc="0" normalizeH="0" baseline="0" noProof="0" dirty="0">
                <a:ln>
                  <a:noFill/>
                </a:ln>
                <a:solidFill>
                  <a:prstClr val="black"/>
                </a:solidFill>
                <a:effectLst/>
                <a:uLnTx/>
                <a:uFillTx/>
                <a:latin typeface="Corbel" panose="020B0503020204020204"/>
                <a:ea typeface="+mn-ea"/>
                <a:cs typeface="+mn-cs"/>
              </a:rPr>
            </a:br>
            <a:r>
              <a:rPr kumimoji="0" lang="en-US" sz="1450" b="0" i="0" u="none" strike="noStrike" kern="1200" cap="none" spc="0" normalizeH="0" baseline="0" noProof="0" dirty="0">
                <a:ln>
                  <a:noFill/>
                </a:ln>
                <a:solidFill>
                  <a:prstClr val="black"/>
                </a:solidFill>
                <a:effectLst/>
                <a:uLnTx/>
                <a:uFillTx/>
                <a:latin typeface="Corbel" panose="020B0503020204020204"/>
                <a:ea typeface="+mn-ea"/>
                <a:cs typeface="+mn-cs"/>
              </a:rPr>
              <a:t>with latest start</a:t>
            </a:r>
          </a:p>
        </p:txBody>
      </p:sp>
      <p:cxnSp>
        <p:nvCxnSpPr>
          <p:cNvPr id="24" name="Straight Arrow Connector 23">
            <a:extLst>
              <a:ext uri="{FF2B5EF4-FFF2-40B4-BE49-F238E27FC236}">
                <a16:creationId xmlns:a16="http://schemas.microsoft.com/office/drawing/2014/main" id="{B0813A99-9361-41F7-8482-B6D8458CE997}"/>
              </a:ext>
            </a:extLst>
          </p:cNvPr>
          <p:cNvCxnSpPr>
            <a:cxnSpLocks/>
            <a:stCxn id="5" idx="3"/>
          </p:cNvCxnSpPr>
          <p:nvPr/>
        </p:nvCxnSpPr>
        <p:spPr>
          <a:xfrm>
            <a:off x="6109156" y="3613893"/>
            <a:ext cx="1002113"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Connector: Curved 10">
            <a:extLst>
              <a:ext uri="{FF2B5EF4-FFF2-40B4-BE49-F238E27FC236}">
                <a16:creationId xmlns:a16="http://schemas.microsoft.com/office/drawing/2014/main" id="{6F10C828-D36A-4452-8193-1AEFAA04CC94}"/>
              </a:ext>
            </a:extLst>
          </p:cNvPr>
          <p:cNvCxnSpPr>
            <a:cxnSpLocks/>
            <a:stCxn id="5" idx="3"/>
          </p:cNvCxnSpPr>
          <p:nvPr/>
        </p:nvCxnSpPr>
        <p:spPr>
          <a:xfrm flipV="1">
            <a:off x="6109156" y="2690573"/>
            <a:ext cx="179811" cy="923320"/>
          </a:xfrm>
          <a:prstGeom prst="curvedConnector2">
            <a:avLst/>
          </a:prstGeom>
          <a:ln w="381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DACB96F5-A831-0749-90A3-83FFB7FC11E4}"/>
              </a:ext>
            </a:extLst>
          </p:cNvPr>
          <p:cNvSpPr/>
          <p:nvPr/>
        </p:nvSpPr>
        <p:spPr>
          <a:xfrm>
            <a:off x="7236259" y="6031304"/>
            <a:ext cx="3655518" cy="695122"/>
          </a:xfrm>
          <a:prstGeom prst="rect">
            <a:avLst/>
          </a:prstGeom>
          <a:pattFill prst="ltUpDiag">
            <a:fgClr>
              <a:schemeClr val="accent1">
                <a:lumMod val="40000"/>
                <a:lumOff val="60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45720" tIns="9144" rIns="9144" bIns="9144"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prstClr val="black"/>
                </a:solidFill>
                <a:effectLst/>
                <a:uLnTx/>
                <a:uFillTx/>
                <a:latin typeface="Corbel" panose="020B0503020204020204"/>
                <a:ea typeface="+mn-ea"/>
                <a:cs typeface="+mn-cs"/>
              </a:rPr>
              <a:t> Arrows depict possible sequences of options comprising academic year 2020-2021</a:t>
            </a:r>
          </a:p>
        </p:txBody>
      </p:sp>
      <p:sp>
        <p:nvSpPr>
          <p:cNvPr id="2" name="TextBox 1">
            <a:extLst>
              <a:ext uri="{FF2B5EF4-FFF2-40B4-BE49-F238E27FC236}">
                <a16:creationId xmlns:a16="http://schemas.microsoft.com/office/drawing/2014/main" id="{C392229D-1396-CF45-B2AC-A389ABA1F584}"/>
              </a:ext>
            </a:extLst>
          </p:cNvPr>
          <p:cNvSpPr txBox="1"/>
          <p:nvPr/>
        </p:nvSpPr>
        <p:spPr>
          <a:xfrm>
            <a:off x="285934" y="124121"/>
            <a:ext cx="2983509" cy="707886"/>
          </a:xfrm>
          <a:prstGeom prst="rect">
            <a:avLst/>
          </a:prstGeom>
          <a:noFill/>
        </p:spPr>
        <p:txBody>
          <a:bodyPr wrap="none" rtlCol="0">
            <a:spAutoFit/>
          </a:bodyPr>
          <a:lstStyle/>
          <a:p>
            <a:r>
              <a:rPr lang="en-US" sz="4000" dirty="0"/>
              <a:t>Pivot options</a:t>
            </a:r>
          </a:p>
        </p:txBody>
      </p:sp>
    </p:spTree>
    <p:extLst>
      <p:ext uri="{BB962C8B-B14F-4D97-AF65-F5344CB8AC3E}">
        <p14:creationId xmlns:p14="http://schemas.microsoft.com/office/powerpoint/2010/main" val="22449513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_0YNhuuwyboqG0FMvPnt5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rIdNVdXTt8zLcSqiE3DX.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rIdNVdXTt8zLcSqiE3DX.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Modern Swiss">
  <a:themeElements>
    <a:clrScheme name="KR2019">
      <a:dk1>
        <a:sysClr val="windowText" lastClr="000000"/>
      </a:dk1>
      <a:lt1>
        <a:sysClr val="window" lastClr="FFFFFF"/>
      </a:lt1>
      <a:dk2>
        <a:srgbClr val="444D26"/>
      </a:dk2>
      <a:lt2>
        <a:srgbClr val="FEFAC9"/>
      </a:lt2>
      <a:accent1>
        <a:srgbClr val="7293CB"/>
      </a:accent1>
      <a:accent2>
        <a:srgbClr val="FF974C"/>
      </a:accent2>
      <a:accent3>
        <a:srgbClr val="84BA5B"/>
      </a:accent3>
      <a:accent4>
        <a:srgbClr val="D35E60"/>
      </a:accent4>
      <a:accent5>
        <a:srgbClr val="9067A7"/>
      </a:accent5>
      <a:accent6>
        <a:srgbClr val="AB6857"/>
      </a:accent6>
      <a:hlink>
        <a:srgbClr val="8E58B6"/>
      </a:hlink>
      <a:folHlink>
        <a:srgbClr val="7F6F6F"/>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outerShdw dist="38100" dir="5400000" algn="t" rotWithShape="0">
            <a:schemeClr val="bg2">
              <a:alpha val="20000"/>
            </a:schemeClr>
          </a:outerShdw>
        </a:effectLst>
      </a:spPr>
      <a:bodyPr rtlCol="0" anchor="ctr"/>
      <a:lstStyle>
        <a:defPPr algn="ctr">
          <a:lnSpc>
            <a:spcPct val="95000"/>
          </a:lnSpc>
          <a:defRPr b="1" dirty="0" smtClean="0">
            <a:solidFill>
              <a:schemeClr val="tx2"/>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2006</TotalTime>
  <Words>810</Words>
  <Application>Microsoft Macintosh PowerPoint</Application>
  <PresentationFormat>Widescreen</PresentationFormat>
  <Paragraphs>102</Paragraphs>
  <Slides>4</Slides>
  <Notes>2</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4</vt:i4>
      </vt:variant>
    </vt:vector>
  </HeadingPairs>
  <TitlesOfParts>
    <vt:vector size="12" baseType="lpstr">
      <vt:lpstr>Arial</vt:lpstr>
      <vt:lpstr>Calibri</vt:lpstr>
      <vt:lpstr>Calibri Light</vt:lpstr>
      <vt:lpstr>Corbel</vt:lpstr>
      <vt:lpstr>Courier New</vt:lpstr>
      <vt:lpstr>Office Theme</vt:lpstr>
      <vt:lpstr>1_Modern Swiss</vt:lpstr>
      <vt:lpstr>think-cell Slide</vt:lpstr>
      <vt:lpstr>Continued evolution of options</vt:lpstr>
      <vt:lpstr>Continued evolution of options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2020 status update for CSAIL PIs</dc:title>
  <dc:creator>Ian A Waitz</dc:creator>
  <cp:lastModifiedBy>Ian A Waitz</cp:lastModifiedBy>
  <cp:revision>225</cp:revision>
  <dcterms:created xsi:type="dcterms:W3CDTF">2020-04-16T14:39:55Z</dcterms:created>
  <dcterms:modified xsi:type="dcterms:W3CDTF">2020-05-18T12:59:20Z</dcterms:modified>
</cp:coreProperties>
</file>